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23"/>
  </p:notesMasterIdLst>
  <p:handoutMasterIdLst>
    <p:handoutMasterId r:id="rId24"/>
  </p:handoutMasterIdLst>
  <p:sldIdLst>
    <p:sldId id="307" r:id="rId3"/>
    <p:sldId id="310" r:id="rId4"/>
    <p:sldId id="343" r:id="rId5"/>
    <p:sldId id="347" r:id="rId6"/>
    <p:sldId id="348" r:id="rId7"/>
    <p:sldId id="349" r:id="rId8"/>
    <p:sldId id="344" r:id="rId9"/>
    <p:sldId id="330" r:id="rId10"/>
    <p:sldId id="350" r:id="rId11"/>
    <p:sldId id="351" r:id="rId12"/>
    <p:sldId id="352" r:id="rId13"/>
    <p:sldId id="341" r:id="rId14"/>
    <p:sldId id="353" r:id="rId15"/>
    <p:sldId id="354" r:id="rId16"/>
    <p:sldId id="355" r:id="rId17"/>
    <p:sldId id="357" r:id="rId18"/>
    <p:sldId id="358" r:id="rId19"/>
    <p:sldId id="359" r:id="rId20"/>
    <p:sldId id="356" r:id="rId21"/>
    <p:sldId id="329" r:id="rId22"/>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A4E60F-78FE-4149-8650-7F762B1E4616}" v="4" dt="2018-11-06T03:14:09.1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045" autoAdjust="0"/>
    <p:restoredTop sz="70734" autoAdjust="0"/>
  </p:normalViewPr>
  <p:slideViewPr>
    <p:cSldViewPr>
      <p:cViewPr varScale="1">
        <p:scale>
          <a:sx n="71" d="100"/>
          <a:sy n="71" d="100"/>
        </p:scale>
        <p:origin x="1723" y="45"/>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we Rasmussen" userId="0149b05c0f40d741" providerId="LiveId" clId="{A6A4E60F-78FE-4149-8650-7F762B1E4616}"/>
    <pc:docChg chg="custSel modSld">
      <pc:chgData name="Uwe Rasmussen" userId="0149b05c0f40d741" providerId="LiveId" clId="{A6A4E60F-78FE-4149-8650-7F762B1E4616}" dt="2018-11-06T03:14:23.535" v="119" actId="1076"/>
      <pc:docMkLst>
        <pc:docMk/>
      </pc:docMkLst>
      <pc:sldChg chg="modSp">
        <pc:chgData name="Uwe Rasmussen" userId="0149b05c0f40d741" providerId="LiveId" clId="{A6A4E60F-78FE-4149-8650-7F762B1E4616}" dt="2018-11-06T03:08:06.670" v="61" actId="6549"/>
        <pc:sldMkLst>
          <pc:docMk/>
          <pc:sldMk cId="3029470869" sldId="330"/>
        </pc:sldMkLst>
        <pc:spChg chg="mod">
          <ac:chgData name="Uwe Rasmussen" userId="0149b05c0f40d741" providerId="LiveId" clId="{A6A4E60F-78FE-4149-8650-7F762B1E4616}" dt="2018-11-06T03:08:06.670" v="61" actId="6549"/>
          <ac:spMkLst>
            <pc:docMk/>
            <pc:sldMk cId="3029470869" sldId="330"/>
            <ac:spMk id="23555" creationId="{00000000-0000-0000-0000-000000000000}"/>
          </ac:spMkLst>
        </pc:spChg>
      </pc:sldChg>
      <pc:sldChg chg="modSp">
        <pc:chgData name="Uwe Rasmussen" userId="0149b05c0f40d741" providerId="LiveId" clId="{A6A4E60F-78FE-4149-8650-7F762B1E4616}" dt="2018-11-06T03:06:34.377" v="29" actId="20577"/>
        <pc:sldMkLst>
          <pc:docMk/>
          <pc:sldMk cId="975452246" sldId="344"/>
        </pc:sldMkLst>
        <pc:spChg chg="mod">
          <ac:chgData name="Uwe Rasmussen" userId="0149b05c0f40d741" providerId="LiveId" clId="{A6A4E60F-78FE-4149-8650-7F762B1E4616}" dt="2018-11-06T03:06:34.377" v="29" actId="20577"/>
          <ac:spMkLst>
            <pc:docMk/>
            <pc:sldMk cId="975452246" sldId="344"/>
            <ac:spMk id="2" creationId="{00000000-0000-0000-0000-000000000000}"/>
          </ac:spMkLst>
        </pc:spChg>
        <pc:spChg chg="mod">
          <ac:chgData name="Uwe Rasmussen" userId="0149b05c0f40d741" providerId="LiveId" clId="{A6A4E60F-78FE-4149-8650-7F762B1E4616}" dt="2018-11-06T03:06:11.866" v="4" actId="20577"/>
          <ac:spMkLst>
            <pc:docMk/>
            <pc:sldMk cId="975452246" sldId="344"/>
            <ac:spMk id="22530" creationId="{00000000-0000-0000-0000-000000000000}"/>
          </ac:spMkLst>
        </pc:spChg>
      </pc:sldChg>
      <pc:sldChg chg="modSp">
        <pc:chgData name="Uwe Rasmussen" userId="0149b05c0f40d741" providerId="LiveId" clId="{A6A4E60F-78FE-4149-8650-7F762B1E4616}" dt="2018-11-06T03:08:18.674" v="73" actId="20577"/>
        <pc:sldMkLst>
          <pc:docMk/>
          <pc:sldMk cId="3373797676" sldId="350"/>
        </pc:sldMkLst>
        <pc:spChg chg="mod">
          <ac:chgData name="Uwe Rasmussen" userId="0149b05c0f40d741" providerId="LiveId" clId="{A6A4E60F-78FE-4149-8650-7F762B1E4616}" dt="2018-11-06T03:08:18.674" v="73" actId="20577"/>
          <ac:spMkLst>
            <pc:docMk/>
            <pc:sldMk cId="3373797676" sldId="350"/>
            <ac:spMk id="23554" creationId="{00000000-0000-0000-0000-000000000000}"/>
          </ac:spMkLst>
        </pc:spChg>
      </pc:sldChg>
      <pc:sldChg chg="modSp">
        <pc:chgData name="Uwe Rasmussen" userId="0149b05c0f40d741" providerId="LiveId" clId="{A6A4E60F-78FE-4149-8650-7F762B1E4616}" dt="2018-11-06T03:08:35.473" v="99" actId="20577"/>
        <pc:sldMkLst>
          <pc:docMk/>
          <pc:sldMk cId="612365664" sldId="351"/>
        </pc:sldMkLst>
        <pc:spChg chg="mod">
          <ac:chgData name="Uwe Rasmussen" userId="0149b05c0f40d741" providerId="LiveId" clId="{A6A4E60F-78FE-4149-8650-7F762B1E4616}" dt="2018-11-06T03:08:30.436" v="85" actId="20577"/>
          <ac:spMkLst>
            <pc:docMk/>
            <pc:sldMk cId="612365664" sldId="351"/>
            <ac:spMk id="23554" creationId="{00000000-0000-0000-0000-000000000000}"/>
          </ac:spMkLst>
        </pc:spChg>
        <pc:spChg chg="mod">
          <ac:chgData name="Uwe Rasmussen" userId="0149b05c0f40d741" providerId="LiveId" clId="{A6A4E60F-78FE-4149-8650-7F762B1E4616}" dt="2018-11-06T03:08:35.473" v="99" actId="20577"/>
          <ac:spMkLst>
            <pc:docMk/>
            <pc:sldMk cId="612365664" sldId="351"/>
            <ac:spMk id="23555" creationId="{00000000-0000-0000-0000-000000000000}"/>
          </ac:spMkLst>
        </pc:spChg>
      </pc:sldChg>
      <pc:sldChg chg="modSp">
        <pc:chgData name="Uwe Rasmussen" userId="0149b05c0f40d741" providerId="LiveId" clId="{A6A4E60F-78FE-4149-8650-7F762B1E4616}" dt="2018-11-06T03:14:23.535" v="119" actId="1076"/>
        <pc:sldMkLst>
          <pc:docMk/>
          <pc:sldMk cId="816406374" sldId="356"/>
        </pc:sldMkLst>
        <pc:spChg chg="mod">
          <ac:chgData name="Uwe Rasmussen" userId="0149b05c0f40d741" providerId="LiveId" clId="{A6A4E60F-78FE-4149-8650-7F762B1E4616}" dt="2018-11-06T03:14:15.030" v="118" actId="27636"/>
          <ac:spMkLst>
            <pc:docMk/>
            <pc:sldMk cId="816406374" sldId="356"/>
            <ac:spMk id="5" creationId="{00000000-0000-0000-0000-000000000000}"/>
          </ac:spMkLst>
        </pc:spChg>
        <pc:picChg chg="mod">
          <ac:chgData name="Uwe Rasmussen" userId="0149b05c0f40d741" providerId="LiveId" clId="{A6A4E60F-78FE-4149-8650-7F762B1E4616}" dt="2018-11-06T03:14:23.535" v="119" actId="1076"/>
          <ac:picMkLst>
            <pc:docMk/>
            <pc:sldMk cId="816406374" sldId="356"/>
            <ac:picMk id="6" creationId="{00000000-0000-0000-0000-000000000000}"/>
          </ac:picMkLst>
        </pc:picChg>
      </pc:sldChg>
      <pc:sldChg chg="modSp">
        <pc:chgData name="Uwe Rasmussen" userId="0149b05c0f40d741" providerId="LiveId" clId="{A6A4E60F-78FE-4149-8650-7F762B1E4616}" dt="2018-11-06T03:12:26.369" v="100" actId="14100"/>
        <pc:sldMkLst>
          <pc:docMk/>
          <pc:sldMk cId="2096575236" sldId="357"/>
        </pc:sldMkLst>
        <pc:spChg chg="mod">
          <ac:chgData name="Uwe Rasmussen" userId="0149b05c0f40d741" providerId="LiveId" clId="{A6A4E60F-78FE-4149-8650-7F762B1E4616}" dt="2018-11-06T03:12:26.369" v="100" actId="14100"/>
          <ac:spMkLst>
            <pc:docMk/>
            <pc:sldMk cId="2096575236" sldId="357"/>
            <ac:spMk id="23555" creationId="{00000000-0000-0000-0000-000000000000}"/>
          </ac:spMkLst>
        </pc:spChg>
      </pc:sldChg>
      <pc:sldChg chg="modSp">
        <pc:chgData name="Uwe Rasmussen" userId="0149b05c0f40d741" providerId="LiveId" clId="{A6A4E60F-78FE-4149-8650-7F762B1E4616}" dt="2018-11-06T03:12:33.921" v="101" actId="20577"/>
        <pc:sldMkLst>
          <pc:docMk/>
          <pc:sldMk cId="3321986005" sldId="358"/>
        </pc:sldMkLst>
        <pc:spChg chg="mod">
          <ac:chgData name="Uwe Rasmussen" userId="0149b05c0f40d741" providerId="LiveId" clId="{A6A4E60F-78FE-4149-8650-7F762B1E4616}" dt="2018-11-06T03:12:33.921" v="101" actId="20577"/>
          <ac:spMkLst>
            <pc:docMk/>
            <pc:sldMk cId="3321986005" sldId="358"/>
            <ac:spMk id="2355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a:t>
            </a:fld>
            <a:endParaRPr lang="en-GB"/>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078" name="Rectangle 6"/>
          <p:cNvSpPr>
            <a:spLocks noGrp="1" noChangeArrowheads="1"/>
          </p:cNvSpPr>
          <p:nvPr>
            <p:ph type="ftr" sz="quarter" idx="4"/>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a:t>
            </a:fld>
            <a:endParaRPr lang="en-GB"/>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a:solidFill>
                  <a:schemeClr val="tx1"/>
                </a:solidFill>
                <a:effectLst/>
                <a:latin typeface="Arial" charset="0"/>
                <a:ea typeface="+mn-ea"/>
                <a:cs typeface="+mn-cs"/>
              </a:rPr>
              <a:t>La sesión tiene un propósito específico para describir las características de la presentación de un buen programa de capacitación y demostrar el perfeccionamiento de las técnicas de presentación </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n-GB"/>
          </a:p>
        </p:txBody>
      </p:sp>
    </p:spTree>
    <p:extLst>
      <p:ext uri="{BB962C8B-B14F-4D97-AF65-F5344CB8AC3E}">
        <p14:creationId xmlns:p14="http://schemas.microsoft.com/office/powerpoint/2010/main" val="3679798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10</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a:solidFill>
                  <a:schemeClr val="tx1"/>
                </a:solidFill>
                <a:effectLst/>
                <a:latin typeface="Arial" charset="0"/>
                <a:ea typeface="+mn-ea"/>
                <a:cs typeface="+mn-cs"/>
              </a:rPr>
              <a:t>Concéntrese en los aspectos más críticos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El capacitador introducirá el concepto de las opinions constructivas no como una crítica pero como información para mejorar sus propias acciones.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Citación: Charlie Brown le dice a Lucy:  “Quiero opiniones para mejorarme a mi mismo”.  Lucy lo observa en los ojos y dice: “</a:t>
            </a:r>
            <a:r>
              <a:rPr lang="en-US" sz="1200"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OK, tenés una nariz grande!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Eso no es lo que queremos, verdad?</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Porqué tenemos que comunicar nuestras opiniones?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R: Para mejorar, desarrollar, acciones, etc. Sin embargo, la información que recopila no tiene ningún valor hasta que haga algo con ella?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 </a:t>
            </a:r>
            <a:r>
              <a:rPr lang="en-US" sz="1200" kern="1200">
                <a:solidFill>
                  <a:schemeClr val="tx1"/>
                </a:solidFill>
                <a:effectLst/>
                <a:latin typeface="Arial" charset="0"/>
                <a:ea typeface="+mn-ea"/>
                <a:cs typeface="+mn-cs"/>
              </a:rPr>
              <a:t>¿Cuándo?</a:t>
            </a:r>
          </a:p>
          <a:p>
            <a:r>
              <a:rPr lang="en-US" sz="1200" kern="1200">
                <a:solidFill>
                  <a:schemeClr val="tx1"/>
                </a:solidFill>
                <a:effectLst/>
                <a:latin typeface="Arial" charset="0"/>
                <a:ea typeface="+mn-ea"/>
                <a:cs typeface="+mn-cs"/>
              </a:rPr>
              <a:t>R: Presente las opiniones lo antes posible </a:t>
            </a:r>
          </a:p>
          <a:p>
            <a:r>
              <a:rPr lang="en-US" sz="1200" kern="1200">
                <a:solidFill>
                  <a:schemeClr val="tx1"/>
                </a:solidFill>
                <a:effectLst/>
                <a:latin typeface="Arial" charset="0"/>
                <a:ea typeface="+mn-ea"/>
                <a:cs typeface="+mn-cs"/>
              </a:rPr>
              <a:t>P: ¿Qué tipo de opiniones?</a:t>
            </a:r>
          </a:p>
          <a:p>
            <a:r>
              <a:rPr lang="en-GB" sz="1200" kern="1200">
                <a:solidFill>
                  <a:schemeClr val="tx1"/>
                </a:solidFill>
                <a:effectLst/>
                <a:latin typeface="Arial" charset="0"/>
                <a:ea typeface="+mn-ea"/>
                <a:cs typeface="+mn-cs"/>
              </a:rPr>
              <a:t>R:  La mayoría de las opiniones son positivas, entonces compártalas lo más posible</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Cómo presenta las opinions negativas?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R: Primero las positivas, luego las negativas, luego termine con una positiva (es decir, las opiniones “sandwich”)</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Cómo presenta las opinoines positivas?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R: Sea específico y describe la conducta no las opinoines sobre la conducta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(por ejemplo, “Su voz no tenía tanta energía” en lugar de “La capacitación pudiera haber sido mejor con un poco más de volumen y energía”</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Qué sucede si hay muchas cosas incorrectas?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R: No ofrezca las opinions sobre todo que podría mejorarse.  Priorice y concéntrese en los elementos más críticos. </a:t>
            </a:r>
            <a:endParaRPr lang="en-US" sz="1200" kern="1200">
              <a:solidFill>
                <a:schemeClr val="tx1"/>
              </a:solidFill>
              <a:effectLst/>
              <a:latin typeface="Arial" charset="0"/>
              <a:ea typeface="+mn-ea"/>
              <a:cs typeface="+mn-cs"/>
            </a:endParaRPr>
          </a:p>
          <a:p>
            <a:pPr marL="152400" indent="-152400" eaLnBrk="1" hangingPunct="1"/>
            <a:endParaRPr lang="en-GB" sz="10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11</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0" indent="0" eaLnBrk="1" hangingPunct="1">
              <a:buNone/>
            </a:pPr>
            <a:r>
              <a:rPr lang="en-GB" dirty="0"/>
              <a:t>Una opinion positive es …</a:t>
            </a:r>
          </a:p>
          <a:p>
            <a:pPr eaLnBrk="1" hangingPunct="1"/>
            <a:r>
              <a:rPr lang="en-GB" dirty="0"/>
              <a:t>Puntual</a:t>
            </a:r>
          </a:p>
          <a:p>
            <a:pPr eaLnBrk="1" hangingPunct="1"/>
            <a:r>
              <a:rPr lang="en-GB" dirty="0"/>
              <a:t>Específica</a:t>
            </a:r>
          </a:p>
          <a:p>
            <a:pPr eaLnBrk="1" hangingPunct="1"/>
            <a:r>
              <a:rPr lang="en-GB" dirty="0"/>
              <a:t>Descriptiva</a:t>
            </a:r>
          </a:p>
          <a:p>
            <a:pPr eaLnBrk="1" hangingPunct="1"/>
            <a:r>
              <a:rPr lang="en-GB" dirty="0"/>
              <a:t>Relevante</a:t>
            </a:r>
          </a:p>
          <a:p>
            <a:pPr eaLnBrk="1" hangingPunct="1"/>
            <a:r>
              <a:rPr lang="en-GB" dirty="0"/>
              <a:t>Útil</a:t>
            </a:r>
          </a:p>
          <a:p>
            <a:pPr eaLnBrk="1" hangingPunct="1"/>
            <a:r>
              <a:rPr lang="en-GB" dirty="0"/>
              <a:t>Realista</a:t>
            </a:r>
          </a:p>
          <a:p>
            <a:r>
              <a:rPr lang="en-US" sz="1200" kern="1200">
                <a:solidFill>
                  <a:schemeClr val="tx1"/>
                </a:solidFill>
                <a:effectLst/>
                <a:latin typeface="Arial" charset="0"/>
                <a:ea typeface="+mn-ea"/>
                <a:cs typeface="+mn-cs"/>
              </a:rPr>
              <a:t>Estas seis categorías deben analizarse en la sala de reuniones con el capacitador ofreciendo instrucciones a los delegados sobre como interpretar y utilizar cada una de las categorías.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a:solidFill>
                  <a:schemeClr val="tx1"/>
                </a:solidFill>
                <a:effectLst/>
                <a:latin typeface="Arial" charset="0"/>
                <a:ea typeface="+mn-ea"/>
                <a:cs typeface="+mn-cs"/>
              </a:rPr>
              <a:t>Ejercicios de opiniones – 3 Panoramas</a:t>
            </a:r>
          </a:p>
          <a:p>
            <a:r>
              <a:rPr lang="en-US" sz="1200" kern="1200">
                <a:solidFill>
                  <a:schemeClr val="tx1"/>
                </a:solidFill>
                <a:effectLst/>
                <a:latin typeface="Arial" charset="0"/>
                <a:ea typeface="+mn-ea"/>
                <a:cs typeface="+mn-cs"/>
              </a:rPr>
              <a:t>Se les solicita a los grupos que traten con una conducta negativea de los miembros de sus equipos – tienen que considerar como ofrecer opiniones positivas a los miembros del equipo para que satisfaga los requisitos de los seis puntos que se muestran en la diapositiva 14.  Se presentará un informe sobre cada panorama en la sala de reunions y luego con las contribuciones que se reciben de la clase.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12</a:t>
            </a:fld>
            <a:endParaRPr lang="en-GB"/>
          </a:p>
        </p:txBody>
      </p:sp>
    </p:spTree>
    <p:extLst>
      <p:ext uri="{BB962C8B-B14F-4D97-AF65-F5344CB8AC3E}">
        <p14:creationId xmlns:p14="http://schemas.microsoft.com/office/powerpoint/2010/main" val="755103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13</a:t>
            </a:fld>
            <a:endParaRPr lang="en-GB"/>
          </a:p>
        </p:txBody>
      </p:sp>
    </p:spTree>
    <p:extLst>
      <p:ext uri="{BB962C8B-B14F-4D97-AF65-F5344CB8AC3E}">
        <p14:creationId xmlns:p14="http://schemas.microsoft.com/office/powerpoint/2010/main" val="1930275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Tiene alguna pregunta?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La diapositiva debe usarla los capacitadores para tratar cualquier tema que sea planteado por la clase y también introducir cualquiera de las áreas que el capacitador cree que necesita ser analizada con más detalle antes de seguir con el próximo tema.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Este es también otro punto en el que el capacitador debe evaluar que los delegados han entendido lo que ha sido presentado. </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D4504A11-3BA0-4461-A1C5-454F02F9540C}"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16</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b="1" kern="1200" dirty="0">
                <a:solidFill>
                  <a:schemeClr val="tx1"/>
                </a:solidFill>
                <a:effectLst/>
                <a:latin typeface="Arial" charset="0"/>
                <a:ea typeface="+mn-ea"/>
                <a:cs typeface="+mn-cs"/>
              </a:rPr>
              <a:t>Controle su nerviosismo</a:t>
            </a:r>
          </a:p>
          <a:p>
            <a:pPr lvl="0"/>
            <a:r>
              <a:rPr lang="en-GB" sz="1000"/>
              <a:t>Todos nos ponemos nerviosos </a:t>
            </a:r>
            <a:endParaRPr lang="en-US" sz="1000"/>
          </a:p>
          <a:p>
            <a:pPr lvl="0"/>
            <a:r>
              <a:rPr lang="en-GB" sz="1000"/>
              <a:t>No se preocupe por estso </a:t>
            </a:r>
            <a:endParaRPr lang="en-US" sz="1000"/>
          </a:p>
          <a:p>
            <a:pPr lvl="0"/>
            <a:r>
              <a:rPr lang="en-GB" sz="1000"/>
              <a:t>Los nervios controlados son beneficiosos</a:t>
            </a:r>
            <a:endParaRPr lang="en-US" sz="1000"/>
          </a:p>
          <a:p>
            <a:pPr lvl="0"/>
            <a:r>
              <a:rPr lang="en-GB" sz="1000"/>
              <a:t>Bienvenida la adrenalina</a:t>
            </a:r>
            <a:endParaRPr lang="en-US" sz="1000"/>
          </a:p>
          <a:p>
            <a:r>
              <a:rPr lang="en-US" sz="1000"/>
              <a:t>¿</a:t>
            </a:r>
            <a:r>
              <a:rPr lang="en-GB" sz="1000"/>
              <a:t>Cuáles son los síntomas del nerviosismo?</a:t>
            </a:r>
          </a:p>
          <a:p>
            <a:r>
              <a:rPr lang="en-GB" sz="1000"/>
              <a:t>El capacitador debe comenzar con una discusión señalando que los capacitadores se ponen nerviosos y que deberían ponerse nerviosos, y luego se presentan los signos y las causas del nerviosismo.</a:t>
            </a:r>
            <a:endParaRPr lang="en-US" sz="1000"/>
          </a:p>
          <a:p>
            <a:r>
              <a:rPr lang="en-GB" sz="1000" dirty="0">
                <a:effectLst/>
              </a:rPr>
              <a:t> </a:t>
            </a:r>
            <a:endParaRPr lang="en-GB" sz="10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17</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lvl="0"/>
            <a:r>
              <a:rPr lang="en-US" sz="1200" kern="1200">
                <a:solidFill>
                  <a:schemeClr val="tx1"/>
                </a:solidFill>
                <a:effectLst/>
                <a:latin typeface="Arial" charset="0"/>
                <a:ea typeface="+mn-ea"/>
                <a:cs typeface="+mn-cs"/>
              </a:rPr>
              <a:t>Más experiencia = menos nervios </a:t>
            </a:r>
          </a:p>
          <a:p>
            <a:pPr lvl="0"/>
            <a:endParaRPr lang="en-US" sz="1200" kern="1200">
              <a:solidFill>
                <a:schemeClr val="tx1"/>
              </a:solidFill>
              <a:effectLst/>
              <a:latin typeface="Arial" charset="0"/>
              <a:ea typeface="+mn-ea"/>
              <a:cs typeface="+mn-cs"/>
            </a:endParaRPr>
          </a:p>
          <a:p>
            <a:pPr lvl="0"/>
            <a:r>
              <a:rPr lang="en-US" sz="1200" kern="1200">
                <a:solidFill>
                  <a:schemeClr val="tx1"/>
                </a:solidFill>
                <a:effectLst/>
                <a:latin typeface="Arial" charset="0"/>
                <a:ea typeface="+mn-ea"/>
                <a:cs typeface="+mn-cs"/>
              </a:rPr>
              <a:t>Practicar con la presentación (no memorizarla) </a:t>
            </a:r>
          </a:p>
          <a:p>
            <a:pPr lvl="0"/>
            <a:r>
              <a:rPr lang="en-US" sz="1200" kern="1200">
                <a:solidFill>
                  <a:schemeClr val="tx1"/>
                </a:solidFill>
                <a:effectLst/>
                <a:latin typeface="Arial" charset="0"/>
                <a:ea typeface="+mn-ea"/>
                <a:cs typeface="+mn-cs"/>
              </a:rPr>
              <a:t>Darle la bienvenida a cada miembro del curso </a:t>
            </a:r>
          </a:p>
          <a:p>
            <a:pPr lvl="0"/>
            <a:r>
              <a:rPr lang="en-US" sz="1200" kern="1200">
                <a:solidFill>
                  <a:schemeClr val="tx1"/>
                </a:solidFill>
                <a:effectLst/>
                <a:latin typeface="Arial" charset="0"/>
                <a:ea typeface="+mn-ea"/>
                <a:cs typeface="+mn-cs"/>
              </a:rPr>
              <a:t>Involucrar el grupo en las actividades </a:t>
            </a:r>
          </a:p>
          <a:p>
            <a:pPr lvl="0"/>
            <a:r>
              <a:rPr lang="en-US" sz="1200" kern="1200">
                <a:solidFill>
                  <a:schemeClr val="tx1"/>
                </a:solidFill>
                <a:effectLst/>
                <a:latin typeface="Arial" charset="0"/>
                <a:ea typeface="+mn-ea"/>
                <a:cs typeface="+mn-cs"/>
              </a:rPr>
              <a:t>Preparar la clase la noche anterior </a:t>
            </a:r>
          </a:p>
          <a:p>
            <a:r>
              <a:rPr lang="en-US" sz="1200" kern="1200">
                <a:solidFill>
                  <a:schemeClr val="tx1"/>
                </a:solidFill>
                <a:effectLst/>
                <a:latin typeface="Arial" charset="0"/>
                <a:ea typeface="+mn-ea"/>
                <a:cs typeface="+mn-cs"/>
              </a:rPr>
              <a:t> </a:t>
            </a:r>
          </a:p>
          <a:p>
            <a:r>
              <a:rPr lang="en-US" sz="1200" kern="1200">
                <a:solidFill>
                  <a:schemeClr val="tx1"/>
                </a:solidFill>
                <a:effectLst/>
                <a:latin typeface="Arial" charset="0"/>
                <a:ea typeface="+mn-ea"/>
                <a:cs typeface="+mn-cs"/>
              </a:rPr>
              <a:t>El capacitador debe trasnmitir que la preparación es muy importante y se obtiene a través del estudio y la investigación para adquirir mayores conocimientos, entender el tema con más profundidad para evaluar cualquier ejercicio práctico mediante una preparación previa en el entorno del programa de capacitación corriente.  Los ensayos para realizar las presentaciones son convenientes para entender el órden que tiene la presentación y prever las posibles preguntas, cuestiones e inquietudes que pueden presentarse.  La sala de reuniones como la evaluación de cualquier ejercicio práctico deben preparase con antelación, en especial el aspecto técnico de los sistemas informáticos que podrían causarle posibles inconvenientes, entonces el capacitador repasará los pasos que se deben tomar para prevenirlos. </a:t>
            </a:r>
          </a:p>
          <a:p>
            <a:r>
              <a:rPr lang="en-GB" sz="1200" kern="1200" dirty="0">
                <a:solidFill>
                  <a:schemeClr val="tx1"/>
                </a:solidFill>
                <a:effectLst/>
                <a:latin typeface="Arial" charset="0"/>
                <a:ea typeface="+mn-ea"/>
                <a:cs typeface="+mn-cs"/>
              </a:rPr>
              <a:t>. </a:t>
            </a:r>
            <a:endParaRPr lang="en-GB" sz="10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18</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a:solidFill>
                  <a:schemeClr val="tx1"/>
                </a:solidFill>
                <a:effectLst/>
                <a:latin typeface="Arial" charset="0"/>
                <a:ea typeface="+mn-ea"/>
                <a:cs typeface="+mn-cs"/>
              </a:rPr>
              <a:t>Controle su nerviosismo </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Llegue temprarno y verifique el equipo </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Actúe con entusiasmo y confianza</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Su conducta puede cambiar sus sentimientos </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Si (cuando) tiene problemas en el trabajo – mantenga la calma</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No se tome todo con tanta seriedad </a:t>
            </a:r>
            <a:endParaRPr lang="en-US" sz="1200" kern="120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a:solidFill>
                  <a:schemeClr val="tx1"/>
                </a:solidFill>
                <a:effectLst/>
                <a:latin typeface="Arial" charset="0"/>
                <a:ea typeface="+mn-ea"/>
                <a:cs typeface="+mn-cs"/>
              </a:rPr>
              <a:t>Use imagenes mentales para inspirar confianza</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El capacitador debe repetir la preparación para reducir el nerviosismo y muchos de las causas que lo originan. </a:t>
            </a:r>
            <a:endParaRPr lang="en-US" sz="1200" kern="1200">
              <a:solidFill>
                <a:schemeClr val="tx1"/>
              </a:solidFill>
              <a:effectLst/>
              <a:latin typeface="Arial" charset="0"/>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mn-ea"/>
                <a:cs typeface="+mn-cs"/>
              </a:rPr>
              <a:t>Objetivos de la sesión</a:t>
            </a:r>
            <a:endParaRPr lang="en-GB" sz="1200" kern="1200" dirty="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Al final de estas sesiones los delegados podrán: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Identificar las características de un buena presentación de capacitación</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Explicar el propósito y el valor de las opiniones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Aplicar los métodos para controlar su nerviosismo</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19</a:t>
            </a:fld>
            <a:endParaRPr lang="en-GB"/>
          </a:p>
        </p:txBody>
      </p:sp>
    </p:spTree>
    <p:extLst>
      <p:ext uri="{BB962C8B-B14F-4D97-AF65-F5344CB8AC3E}">
        <p14:creationId xmlns:p14="http://schemas.microsoft.com/office/powerpoint/2010/main" val="3681891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en-US" sz="1200" kern="1200">
                <a:solidFill>
                  <a:schemeClr val="tx1"/>
                </a:solidFill>
                <a:effectLst/>
                <a:latin typeface="Arial" charset="0"/>
                <a:ea typeface="+mn-ea"/>
                <a:cs typeface="+mn-cs"/>
              </a:rPr>
              <a:t> </a:t>
            </a:r>
            <a:r>
              <a:rPr lang="en-US" sz="1200" u="sng" kern="1200">
                <a:solidFill>
                  <a:schemeClr val="tx1"/>
                </a:solidFill>
                <a:effectLst/>
                <a:latin typeface="Arial" charset="0"/>
                <a:ea typeface="+mn-ea"/>
                <a:cs typeface="+mn-cs"/>
              </a:rPr>
              <a:t>¿</a:t>
            </a:r>
            <a:r>
              <a:rPr lang="en-US">
                <a:effectLst/>
              </a:rPr>
              <a:t> </a:t>
            </a:r>
            <a:r>
              <a:rPr lang="en-US" sz="1200" kern="1200" dirty="0">
                <a:solidFill>
                  <a:schemeClr val="tx1"/>
                </a:solidFill>
                <a:effectLst/>
                <a:latin typeface="Arial" charset="0"/>
                <a:ea typeface="+mn-ea"/>
                <a:cs typeface="+mn-cs"/>
              </a:rPr>
              <a:t>Preguntas?</a:t>
            </a:r>
            <a:endParaRPr lang="en-GB" sz="1200" kern="1200" dirty="0">
              <a:solidFill>
                <a:schemeClr val="tx1"/>
              </a:solidFill>
              <a:effectLst/>
              <a:latin typeface="Arial" charset="0"/>
              <a:ea typeface="+mn-ea"/>
              <a:cs typeface="+mn-cs"/>
            </a:endParaRPr>
          </a:p>
          <a:p>
            <a:r>
              <a:rPr lang="en-US" sz="1200" kern="1200">
                <a:solidFill>
                  <a:schemeClr val="tx1"/>
                </a:solidFill>
                <a:effectLst/>
                <a:latin typeface="Arial" charset="0"/>
                <a:ea typeface="+mn-ea"/>
                <a:cs typeface="+mn-cs"/>
              </a:rPr>
              <a:t>Los capacitadores deben usar esta diapositiva para analizar cualquiera de los temas finales planteados por el curso y también introducir cualquiera de las áreas que el capacitador consideró que necesitaba tratarse antes de comenzar la sesión.</a:t>
            </a:r>
          </a:p>
        </p:txBody>
      </p:sp>
      <p:sp>
        <p:nvSpPr>
          <p:cNvPr id="4" name="Slide Number Placeholder 3"/>
          <p:cNvSpPr>
            <a:spLocks noGrp="1"/>
          </p:cNvSpPr>
          <p:nvPr>
            <p:ph type="sldNum" sz="quarter" idx="10"/>
          </p:nvPr>
        </p:nvSpPr>
        <p:spPr/>
        <p:txBody>
          <a:bodyPr/>
          <a:lstStyle/>
          <a:p>
            <a:fld id="{D4504A11-3BA0-4461-A1C5-454F02F9540C}"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a:solidFill>
                  <a:schemeClr val="tx1"/>
                </a:solidFill>
                <a:effectLst/>
                <a:latin typeface="Arial" charset="0"/>
                <a:ea typeface="+mn-ea"/>
                <a:cs typeface="+mn-cs"/>
              </a:rPr>
              <a:t>Se introducen y explican los objetivos para esta sesión a los delegados, estos están relacionados con las actividades que los delegados pueden realizar al final de la sesión.  Estos objetivos pueden usarse para evaluar el conocimiento obtenido y permitirle a los delegados evaluar la capacitación.  Para el final de la sesión, los delegados estarán preparados para:</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 Identificar las características de una buena (o deficiente) presentación de capacitación.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Explicar el propósito y el valor de la información</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Aplicar los métodos para controlar su nerviosismo</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n-GB"/>
          </a:p>
        </p:txBody>
      </p:sp>
    </p:spTree>
    <p:extLst>
      <p:ext uri="{BB962C8B-B14F-4D97-AF65-F5344CB8AC3E}">
        <p14:creationId xmlns:p14="http://schemas.microsoft.com/office/powerpoint/2010/main" val="276835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B5DB5B7-E064-4D06-8838-11806854FC05}" type="slidenum">
              <a:rPr lang="en-GB" smtClean="0"/>
              <a:pPr/>
              <a:t>3</a:t>
            </a:fld>
            <a:endParaRPr lang="en-GB"/>
          </a:p>
        </p:txBody>
      </p:sp>
      <p:sp>
        <p:nvSpPr>
          <p:cNvPr id="55299" name="Rectangle 2"/>
          <p:cNvSpPr>
            <a:spLocks noGrp="1" noRot="1" noChangeAspect="1" noChangeArrowheads="1" noTextEdit="1"/>
          </p:cNvSpPr>
          <p:nvPr>
            <p:ph type="sldImg"/>
          </p:nvPr>
        </p:nvSpPr>
        <p:spPr>
          <a:xfrm>
            <a:off x="2457450" y="323850"/>
            <a:ext cx="1727200" cy="1295400"/>
          </a:xfrm>
          <a:ln cap="flat"/>
        </p:spPr>
      </p:sp>
      <p:sp>
        <p:nvSpPr>
          <p:cNvPr id="55300" name="Rectangle 3"/>
          <p:cNvSpPr>
            <a:spLocks noGrp="1" noChangeArrowheads="1"/>
          </p:cNvSpPr>
          <p:nvPr>
            <p:ph type="body" idx="1"/>
          </p:nvPr>
        </p:nvSpPr>
        <p:spPr>
          <a:noFill/>
          <a:ln/>
        </p:spPr>
        <p:txBody>
          <a:bodyPr/>
          <a:lstStyle/>
          <a:p>
            <a:r>
              <a:rPr lang="en-GB" sz="1200" b="1" kern="1200">
                <a:solidFill>
                  <a:schemeClr val="tx1"/>
                </a:solidFill>
                <a:effectLst/>
                <a:latin typeface="Arial" charset="0"/>
                <a:ea typeface="+mn-ea"/>
                <a:cs typeface="+mn-cs"/>
              </a:rPr>
              <a:t>P: </a:t>
            </a:r>
            <a:r>
              <a:rPr lang="en-US" sz="1200" b="1" kern="1200">
                <a:solidFill>
                  <a:schemeClr val="tx1"/>
                </a:solidFill>
                <a:effectLst/>
                <a:latin typeface="Arial" charset="0"/>
                <a:ea typeface="+mn-ea"/>
                <a:cs typeface="+mn-cs"/>
              </a:rPr>
              <a:t>¿</a:t>
            </a:r>
            <a:r>
              <a:rPr lang="en-GB" sz="1200" b="1" kern="1200">
                <a:solidFill>
                  <a:schemeClr val="tx1"/>
                </a:solidFill>
                <a:effectLst/>
                <a:latin typeface="Arial" charset="0"/>
                <a:ea typeface="+mn-ea"/>
                <a:cs typeface="+mn-cs"/>
              </a:rPr>
              <a:t>Cual es la definición para una Presentación?</a:t>
            </a:r>
            <a:r>
              <a:rPr lang="en-GB" sz="1200" kern="1200">
                <a:solidFill>
                  <a:schemeClr val="tx1"/>
                </a:solidFill>
                <a:effectLst/>
                <a:latin typeface="Arial" charset="0"/>
                <a:ea typeface="+mn-ea"/>
                <a:cs typeface="+mn-cs"/>
              </a:rPr>
              <a:t> – la entrega del contenido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P: </a:t>
            </a:r>
            <a:r>
              <a:rPr lang="en-US" sz="1200" b="1" kern="1200">
                <a:solidFill>
                  <a:schemeClr val="tx1"/>
                </a:solidFill>
                <a:effectLst/>
                <a:latin typeface="Arial" charset="0"/>
                <a:ea typeface="+mn-ea"/>
                <a:cs typeface="+mn-cs"/>
              </a:rPr>
              <a:t>¿</a:t>
            </a:r>
            <a:r>
              <a:rPr lang="en-GB" sz="1200" b="1" kern="1200">
                <a:solidFill>
                  <a:schemeClr val="tx1"/>
                </a:solidFill>
                <a:effectLst/>
                <a:latin typeface="Arial" charset="0"/>
                <a:ea typeface="+mn-ea"/>
                <a:cs typeface="+mn-cs"/>
              </a:rPr>
              <a:t>De donde proviene la entrega?</a:t>
            </a:r>
            <a:r>
              <a:rPr lang="en-GB" sz="1200" kern="1200">
                <a:solidFill>
                  <a:schemeClr val="tx1"/>
                </a:solidFill>
                <a:effectLst/>
                <a:latin typeface="Arial" charset="0"/>
                <a:ea typeface="+mn-ea"/>
                <a:cs typeface="+mn-cs"/>
              </a:rPr>
              <a:t>  (muestre tres dedos)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Presentador/Instructor</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Materiales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Participantes colegas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 </a:t>
            </a:r>
            <a:endParaRPr lang="en-US" sz="1200" kern="1200">
              <a:solidFill>
                <a:schemeClr val="tx1"/>
              </a:solidFill>
              <a:effectLst/>
              <a:latin typeface="Arial" charset="0"/>
              <a:ea typeface="+mn-ea"/>
              <a:cs typeface="+mn-cs"/>
            </a:endParaRPr>
          </a:p>
          <a:p>
            <a:r>
              <a:rPr lang="en-GB" sz="1200" b="1" u="sng" kern="1200">
                <a:solidFill>
                  <a:schemeClr val="tx1"/>
                </a:solidFill>
                <a:effectLst/>
                <a:latin typeface="Arial" charset="0"/>
                <a:ea typeface="+mn-ea"/>
                <a:cs typeface="+mn-cs"/>
              </a:rPr>
              <a:t>Folleto:</a:t>
            </a:r>
            <a:r>
              <a:rPr lang="en-GB" sz="1200" kern="1200">
                <a:solidFill>
                  <a:schemeClr val="tx1"/>
                </a:solidFill>
                <a:effectLst/>
                <a:latin typeface="Arial" charset="0"/>
                <a:ea typeface="+mn-ea"/>
                <a:cs typeface="+mn-cs"/>
              </a:rPr>
              <a:t> Ejercicio </a:t>
            </a:r>
            <a:r>
              <a:rPr lang="en-GB" sz="1200" b="1" kern="1200">
                <a:solidFill>
                  <a:schemeClr val="tx1"/>
                </a:solidFill>
                <a:effectLst/>
                <a:latin typeface="Arial" charset="0"/>
                <a:ea typeface="+mn-ea"/>
                <a:cs typeface="+mn-cs"/>
              </a:rPr>
              <a:t>Buen Presentador Bueno o Presentador Deficiente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Los estudiantes enumeran cada una las características de un presentador bueno y un presentador deficiente en sus folletos (alrededor de 3 minutos)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Los estudiantes se dividen en dos grupos: Grupo 1 (presentador bueno), Grupo 2: (presentador deficiente)</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Instrucciones del estudiante: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Los grupos pueden usar cualquier medio de información o comunicación/estilo que deseen para presentar nuevamente sus temas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Los grupos pueden girar las páginas de los rotafolios para recopilar todos los detales de un ejercicio individual utilisando los folletos (alrededor de 10 minutos)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Se debe instruir a los estudiantes para que sean específicos.  No mencionen solo “una buena voz”. Piense sobre las caracteristicas que constituyen una buena voz.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Los grupos deciden el método de entrega (por ejemplo, el grupo completo, un presentador – </a:t>
            </a:r>
            <a:r>
              <a:rPr lang="en-US" sz="1200" b="1" kern="1200">
                <a:solidFill>
                  <a:schemeClr val="tx1"/>
                </a:solidFill>
                <a:effectLst/>
                <a:latin typeface="Arial" charset="0"/>
                <a:ea typeface="+mn-ea"/>
                <a:cs typeface="+mn-cs"/>
              </a:rPr>
              <a:t>¿hay </a:t>
            </a:r>
            <a:r>
              <a:rPr lang="en-GB" sz="1200" kern="1200">
                <a:solidFill>
                  <a:schemeClr val="tx1"/>
                </a:solidFill>
                <a:effectLst/>
                <a:latin typeface="Arial" charset="0"/>
                <a:ea typeface="+mn-ea"/>
                <a:cs typeface="+mn-cs"/>
              </a:rPr>
              <a:t>una persona que está tomando decisiones?)  </a:t>
            </a:r>
            <a:endParaRPr lang="en-US" sz="1200" kern="1200">
              <a:solidFill>
                <a:schemeClr val="tx1"/>
              </a:solidFill>
              <a:effectLst/>
              <a:latin typeface="Arial" charset="0"/>
              <a:ea typeface="+mn-ea"/>
              <a:cs typeface="+mn-cs"/>
            </a:endParaRPr>
          </a:p>
          <a:p>
            <a:r>
              <a:rPr lang="en-US" sz="1200" kern="1200">
                <a:solidFill>
                  <a:schemeClr val="tx1"/>
                </a:solidFill>
                <a:effectLst/>
                <a:latin typeface="Arial" charset="0"/>
                <a:ea typeface="+mn-ea"/>
                <a:cs typeface="+mn-cs"/>
              </a:rPr>
              <a:t>¡Aliéntelos a que se diviertan!</a:t>
            </a:r>
          </a:p>
          <a:p>
            <a:r>
              <a:rPr lang="en-US" sz="1200" kern="1200">
                <a:solidFill>
                  <a:schemeClr val="tx1"/>
                </a:solidFill>
                <a:effectLst/>
                <a:latin typeface="Arial" charset="0"/>
                <a:ea typeface="+mn-ea"/>
                <a:cs typeface="+mn-cs"/>
              </a:rPr>
              <a:t>Indique a los estudiantes a que presenten ejemplos específicos.  No solo diga “una buena voz”.  Piense sobre cuales son las características que constituyen una buena voz.  </a:t>
            </a:r>
          </a:p>
          <a:p>
            <a:r>
              <a:rPr lang="en-US" sz="1200" kern="1200">
                <a:solidFill>
                  <a:schemeClr val="tx1"/>
                </a:solidFill>
                <a:effectLst/>
                <a:latin typeface="Arial" charset="0"/>
                <a:ea typeface="+mn-ea"/>
                <a:cs typeface="+mn-cs"/>
              </a:rPr>
              <a:t>Los grupos deciden el método de entrega (por ejemplo el grupo completo, un presentador, </a:t>
            </a:r>
            <a:r>
              <a:rPr lang="en-US" sz="1200" b="1" kern="1200">
                <a:solidFill>
                  <a:schemeClr val="tx1"/>
                </a:solidFill>
                <a:effectLst/>
                <a:latin typeface="Arial" charset="0"/>
                <a:ea typeface="+mn-ea"/>
                <a:cs typeface="+mn-cs"/>
              </a:rPr>
              <a:t>¿</a:t>
            </a:r>
            <a:r>
              <a:rPr lang="en-US" sz="1200" kern="1200">
                <a:solidFill>
                  <a:schemeClr val="tx1"/>
                </a:solidFill>
                <a:effectLst/>
                <a:latin typeface="Arial" charset="0"/>
                <a:ea typeface="+mn-ea"/>
                <a:cs typeface="+mn-cs"/>
              </a:rPr>
              <a:t>hay alguna persona que está tomando las decisiones?</a:t>
            </a:r>
          </a:p>
          <a:p>
            <a:r>
              <a:rPr lang="en-US" sz="1200" kern="1200">
                <a:solidFill>
                  <a:schemeClr val="tx1"/>
                </a:solidFill>
                <a:effectLst/>
                <a:latin typeface="Arial" charset="0"/>
                <a:ea typeface="+mn-ea"/>
                <a:cs typeface="+mn-cs"/>
              </a:rPr>
              <a:t>¡Aliente a los participantes para que participen!</a:t>
            </a:r>
          </a:p>
          <a:p>
            <a:r>
              <a:rPr lang="en-US" sz="1200" kern="1200">
                <a:solidFill>
                  <a:schemeClr val="tx1"/>
                </a:solidFill>
                <a:effectLst/>
                <a:latin typeface="Arial" charset="0"/>
                <a:ea typeface="+mn-ea"/>
                <a:cs typeface="+mn-cs"/>
              </a:rPr>
              <a:t> </a:t>
            </a:r>
          </a:p>
          <a:p>
            <a:r>
              <a:rPr lang="en-US" sz="1200" b="1" kern="1200">
                <a:solidFill>
                  <a:schemeClr val="tx1"/>
                </a:solidFill>
                <a:effectLst/>
                <a:latin typeface="Arial" charset="0"/>
                <a:ea typeface="+mn-ea"/>
                <a:cs typeface="+mn-cs"/>
              </a:rPr>
              <a:t>Antes de la entrega</a:t>
            </a:r>
            <a:r>
              <a:rPr lang="en-US" sz="1200" kern="1200">
                <a:solidFill>
                  <a:schemeClr val="tx1"/>
                </a:solidFill>
                <a:effectLst/>
                <a:latin typeface="Arial" charset="0"/>
                <a:ea typeface="+mn-ea"/>
                <a:cs typeface="+mn-cs"/>
              </a:rPr>
              <a:t>: cubra las observaciones en forma resumida (referirse a la próxuma diapositiva) </a:t>
            </a:r>
          </a:p>
          <a:p>
            <a:r>
              <a:rPr lang="en-US" sz="1200" kern="1200">
                <a:solidFill>
                  <a:schemeClr val="tx1"/>
                </a:solidFill>
                <a:effectLst/>
                <a:latin typeface="Arial" charset="0"/>
                <a:ea typeface="+mn-ea"/>
                <a:cs typeface="+mn-cs"/>
              </a:rPr>
              <a:t>Informe la razón del ejercicio</a:t>
            </a:r>
          </a:p>
          <a:p>
            <a:pPr eaLnBrk="1" hangingPunct="1"/>
            <a:endParaRPr lang="en-GB" sz="1000" dirty="0"/>
          </a:p>
          <a:p>
            <a:pPr eaLnBrk="1" hangingPunct="1"/>
            <a:r>
              <a:rPr lang="en-GB" sz="1000" b="1" i="1" dirty="0"/>
              <a:t>Antes de que el grupo realice su presentación: </a:t>
            </a:r>
            <a:r>
              <a:rPr lang="en-GB" sz="1000" i="1" dirty="0"/>
              <a:t>mencione todas las observaciones (referrise a la pró</a:t>
            </a:r>
            <a:r>
              <a:rPr lang="en-GB" sz="1000" i="0" dirty="0"/>
              <a:t>xima diapositiva)</a:t>
            </a:r>
            <a:endParaRPr lang="en-GB" sz="1000" dirty="0"/>
          </a:p>
          <a:p>
            <a:pPr eaLnBrk="1" hangingPunct="1"/>
            <a:endParaRPr lang="en-GB" sz="1000" dirty="0"/>
          </a:p>
          <a:p>
            <a:pPr eaLnBrk="1" hangingPunct="1"/>
            <a:r>
              <a:rPr lang="en-GB" sz="1000" dirty="0"/>
              <a:t>Informe la razón para el ejercicio</a:t>
            </a:r>
          </a:p>
          <a:p>
            <a:pPr eaLnBrk="1" hangingPunct="1"/>
            <a:endParaRPr lang="en-GB" sz="1000" dirty="0"/>
          </a:p>
          <a:p>
            <a:pPr eaLnBrk="1" hangingPunct="1">
              <a:buFontTx/>
              <a:buChar char="•"/>
            </a:pPr>
            <a:endParaRPr lang="en-GB" dirty="0"/>
          </a:p>
          <a:p>
            <a:pPr eaLnBrk="1" hangingPunct="1"/>
            <a:endParaRPr lang="en-GB" dirty="0"/>
          </a:p>
          <a:p>
            <a:pPr eaLnBrk="1" hangingPunct="1"/>
            <a:endParaRPr lang="en-GB" dirty="0"/>
          </a:p>
          <a:p>
            <a:pPr eaLnBrk="1" hangingPunct="1"/>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GB" sz="1200" kern="1200">
                <a:solidFill>
                  <a:schemeClr val="tx1"/>
                </a:solidFill>
                <a:effectLst/>
                <a:latin typeface="Arial" charset="0"/>
                <a:ea typeface="+mn-ea"/>
                <a:cs typeface="+mn-cs"/>
              </a:rPr>
              <a:t>Presentación del Ejercicio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Presentador Bueno vs. Presentador Deficiente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Use el modelo y enumere tantas características de un presentador bueno y un presentador deficient como sean necesarias.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Tiempo permitido = 5 minutos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Esta diapositive es un recordatorio visual de un ejercicio de dos partes que se les pide comiencen solos usando una hoja de ejercicio con dos columnas con un encabezamiento “</a:t>
            </a:r>
            <a:r>
              <a:rPr lang="en-US" sz="1200" b="1" u="sng" kern="1200">
                <a:solidFill>
                  <a:schemeClr val="tx1"/>
                </a:solidFill>
                <a:effectLst/>
                <a:latin typeface="Arial" charset="0"/>
                <a:ea typeface="+mn-ea"/>
                <a:cs typeface="+mn-cs"/>
              </a:rPr>
              <a:t>¿</a:t>
            </a:r>
            <a:r>
              <a:rPr lang="en-GB" sz="1200" u="sng" kern="1200">
                <a:solidFill>
                  <a:schemeClr val="tx1"/>
                </a:solidFill>
                <a:effectLst/>
                <a:latin typeface="Arial" charset="0"/>
                <a:ea typeface="+mn-ea"/>
                <a:cs typeface="+mn-cs"/>
              </a:rPr>
              <a:t>Cuáles son las características que debe tener un presentador bueno o un presentador deficiente?</a:t>
            </a:r>
            <a:r>
              <a:rPr lang="en-GB" sz="1200" kern="1200">
                <a:solidFill>
                  <a:schemeClr val="tx1"/>
                </a:solidFill>
                <a:effectLst/>
                <a:latin typeface="Arial" charset="0"/>
                <a:ea typeface="+mn-ea"/>
                <a:cs typeface="+mn-cs"/>
              </a:rPr>
              <a:t>  Enumere las caracerísticas de cada uno de ellos.  Después de cinco minutos el capacitador deberá moverlas a la próxima diapositiva.</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4</a:t>
            </a:fld>
            <a:endParaRPr lang="en-GB"/>
          </a:p>
        </p:txBody>
      </p:sp>
    </p:spTree>
    <p:extLst>
      <p:ext uri="{BB962C8B-B14F-4D97-AF65-F5344CB8AC3E}">
        <p14:creationId xmlns:p14="http://schemas.microsoft.com/office/powerpoint/2010/main" val="3191326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en-US" sz="1200" kern="1200">
                <a:solidFill>
                  <a:schemeClr val="tx1"/>
                </a:solidFill>
                <a:effectLst/>
                <a:latin typeface="Arial" charset="0"/>
                <a:ea typeface="+mn-ea"/>
                <a:cs typeface="+mn-cs"/>
              </a:rPr>
              <a:t>Ahora dividan el grupo en 2 iguales </a:t>
            </a:r>
          </a:p>
          <a:p>
            <a:r>
              <a:rPr lang="en-US" sz="1200" kern="1200">
                <a:solidFill>
                  <a:schemeClr val="tx1"/>
                </a:solidFill>
                <a:effectLst/>
                <a:latin typeface="Arial" charset="0"/>
                <a:ea typeface="+mn-ea"/>
                <a:cs typeface="+mn-cs"/>
              </a:rPr>
              <a:t>Grupo 1 = Presentador Bueno </a:t>
            </a:r>
          </a:p>
          <a:p>
            <a:r>
              <a:rPr lang="en-US" sz="1200" kern="1200">
                <a:solidFill>
                  <a:schemeClr val="tx1"/>
                </a:solidFill>
                <a:effectLst/>
                <a:latin typeface="Arial" charset="0"/>
                <a:ea typeface="+mn-ea"/>
                <a:cs typeface="+mn-cs"/>
              </a:rPr>
              <a:t>Grupo 2 = Presentador Deficiente </a:t>
            </a:r>
          </a:p>
          <a:p>
            <a:r>
              <a:rPr lang="en-US" sz="1200" kern="1200">
                <a:solidFill>
                  <a:schemeClr val="tx1"/>
                </a:solidFill>
                <a:effectLst/>
                <a:latin typeface="Arial" charset="0"/>
                <a:ea typeface="+mn-ea"/>
                <a:cs typeface="+mn-cs"/>
              </a:rPr>
              <a:t> </a:t>
            </a:r>
          </a:p>
          <a:p>
            <a:pPr marL="171450" indent="-171450">
              <a:buFont typeface="Wingdings" pitchFamily="2" charset="2"/>
              <a:buChar char="§"/>
            </a:pPr>
            <a:r>
              <a:rPr lang="en-US" sz="1200" kern="1200">
                <a:solidFill>
                  <a:schemeClr val="tx1"/>
                </a:solidFill>
                <a:effectLst/>
                <a:latin typeface="Arial" charset="0"/>
                <a:ea typeface="+mn-ea"/>
                <a:cs typeface="+mn-cs"/>
              </a:rPr>
              <a:t>Una los resultados individuales </a:t>
            </a:r>
          </a:p>
          <a:p>
            <a:pPr marL="171450" indent="-171450">
              <a:buFont typeface="Wingdings" pitchFamily="2" charset="2"/>
              <a:buChar char="§"/>
            </a:pPr>
            <a:r>
              <a:rPr lang="en-US" sz="1200" kern="1200">
                <a:solidFill>
                  <a:schemeClr val="tx1"/>
                </a:solidFill>
                <a:effectLst/>
                <a:latin typeface="Arial" charset="0"/>
                <a:ea typeface="+mn-ea"/>
                <a:cs typeface="+mn-cs"/>
              </a:rPr>
              <a:t>Preséntelos nuevamente al grupo </a:t>
            </a:r>
          </a:p>
          <a:p>
            <a:pPr marL="171450" indent="-171450">
              <a:buFont typeface="Wingdings" pitchFamily="2" charset="2"/>
              <a:buChar char="§"/>
            </a:pPr>
            <a:r>
              <a:rPr lang="en-US" sz="1200" kern="1200">
                <a:solidFill>
                  <a:schemeClr val="tx1"/>
                </a:solidFill>
                <a:effectLst/>
                <a:latin typeface="Arial" charset="0"/>
                <a:ea typeface="+mn-ea"/>
                <a:cs typeface="+mn-cs"/>
              </a:rPr>
              <a:t>Use cualquier método que esté disponible </a:t>
            </a:r>
          </a:p>
          <a:p>
            <a:pPr marL="171450" indent="-171450">
              <a:buFont typeface="Wingdings" pitchFamily="2" charset="2"/>
              <a:buChar char="§"/>
            </a:pPr>
            <a:r>
              <a:rPr lang="en-US" sz="1200" kern="1200">
                <a:solidFill>
                  <a:schemeClr val="tx1"/>
                </a:solidFill>
                <a:effectLst/>
                <a:latin typeface="Arial" charset="0"/>
                <a:ea typeface="+mn-ea"/>
                <a:cs typeface="+mn-cs"/>
              </a:rPr>
              <a:t>Elija si desea usar 1 presentador o varios </a:t>
            </a:r>
          </a:p>
          <a:p>
            <a:pPr marL="171450" indent="-171450">
              <a:buFont typeface="Wingdings" pitchFamily="2" charset="2"/>
              <a:buChar char="§"/>
            </a:pPr>
            <a:r>
              <a:rPr lang="en-US" sz="1200" kern="1200">
                <a:solidFill>
                  <a:schemeClr val="tx1"/>
                </a:solidFill>
                <a:effectLst/>
                <a:latin typeface="Arial" charset="0"/>
                <a:ea typeface="+mn-ea"/>
                <a:cs typeface="+mn-cs"/>
              </a:rPr>
              <a:t>¡Diviértanse!</a:t>
            </a:r>
          </a:p>
          <a:p>
            <a:r>
              <a:rPr lang="en-US" sz="1200" kern="1200">
                <a:solidFill>
                  <a:schemeClr val="tx1"/>
                </a:solidFill>
                <a:effectLst/>
                <a:latin typeface="Arial" charset="0"/>
                <a:ea typeface="+mn-ea"/>
                <a:cs typeface="+mn-cs"/>
              </a:rPr>
              <a:t> </a:t>
            </a:r>
          </a:p>
          <a:p>
            <a:r>
              <a:rPr lang="en-US" sz="1200" kern="1200">
                <a:solidFill>
                  <a:schemeClr val="tx1"/>
                </a:solidFill>
                <a:effectLst/>
                <a:latin typeface="Arial" charset="0"/>
                <a:ea typeface="+mn-ea"/>
                <a:cs typeface="+mn-cs"/>
              </a:rPr>
              <a:t>La clase ahora se divide en dos grupos y se les instruye a cada uno de ellos que consideren las características de un Presentador Bueno o las caracerísticas de un Presentador Deficiente según las anotaciones en las hojas del ejercicio de sus miembros individuales.  Una vez que hayan recopilado y discutido las respuestas, cada grupo debe informar sus hallazgos colectivos a la clase – usando el método de presentación que consideren más apropiado.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5</a:t>
            </a:fld>
            <a:endParaRPr lang="en-GB"/>
          </a:p>
        </p:txBody>
      </p:sp>
    </p:spTree>
    <p:extLst>
      <p:ext uri="{BB962C8B-B14F-4D97-AF65-F5344CB8AC3E}">
        <p14:creationId xmlns:p14="http://schemas.microsoft.com/office/powerpoint/2010/main" val="2047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en-US" sz="1200" b="1"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Tiena alguna pregunta?</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Esta diapositiva la usan los capacitadores para abordar cualquiera de las cuestiones presentadas por la clase y también para introducir cualquiera de las áreas que el capacitador cree necesitan enfatizarse antes de proseguir con el próximo tema.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Este es también el primer punto en el cual el capacitador debe evaluar que los delegados han comprendido lo que ha sido presentado, y en efecto indicar que lo que han ya completado es solo una presentación dentro de su definición aceptable, como si alguien les hubiera presentado una clases sobre el tema.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El capacitador puede indicar en esta etapa que en otras futuras sesiones de este curso se analizará cuáles son las maneras que los estudiantes aprenden mejor.</a:t>
            </a:r>
            <a:endParaRPr lang="en-US" sz="1200" kern="120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D4504A11-3BA0-4461-A1C5-454F02F9540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A0EA0AEF-E5AF-4CEE-B463-709485E9B9CF}" type="slidenum">
              <a:rPr lang="en-GB" smtClean="0"/>
              <a:pPr/>
              <a:t>7</a:t>
            </a:fld>
            <a:endParaRPr lang="en-GB"/>
          </a:p>
        </p:txBody>
      </p:sp>
      <p:sp>
        <p:nvSpPr>
          <p:cNvPr id="56323" name="Rectangle 2"/>
          <p:cNvSpPr>
            <a:spLocks noGrp="1" noRot="1" noChangeAspect="1" noChangeArrowheads="1" noTextEdit="1"/>
          </p:cNvSpPr>
          <p:nvPr>
            <p:ph type="sldImg"/>
          </p:nvPr>
        </p:nvSpPr>
        <p:spPr>
          <a:xfrm>
            <a:off x="2457450" y="323850"/>
            <a:ext cx="1727200" cy="1295400"/>
          </a:xfrm>
          <a:ln cap="flat"/>
        </p:spPr>
      </p:sp>
      <p:sp>
        <p:nvSpPr>
          <p:cNvPr id="56324" name="Rectangle 3"/>
          <p:cNvSpPr>
            <a:spLocks noGrp="1" noChangeArrowheads="1"/>
          </p:cNvSpPr>
          <p:nvPr>
            <p:ph type="body" idx="1"/>
          </p:nvPr>
        </p:nvSpPr>
        <p:spPr>
          <a:noFill/>
          <a:ln/>
        </p:spPr>
        <p:txBody>
          <a:bodyPr/>
          <a:lstStyle/>
          <a:p>
            <a:r>
              <a:rPr lang="en-US" sz="1200" kern="1200">
                <a:solidFill>
                  <a:schemeClr val="tx1"/>
                </a:solidFill>
                <a:effectLst/>
                <a:latin typeface="Arial" charset="0"/>
                <a:ea typeface="+mn-ea"/>
                <a:cs typeface="+mn-cs"/>
              </a:rPr>
              <a:t>Las observaciones son una reflexión. </a:t>
            </a:r>
          </a:p>
          <a:p>
            <a:r>
              <a:rPr lang="en-US" sz="1200" kern="1200">
                <a:solidFill>
                  <a:schemeClr val="tx1"/>
                </a:solidFill>
                <a:effectLst/>
                <a:latin typeface="Arial" charset="0"/>
                <a:ea typeface="+mn-ea"/>
                <a:cs typeface="+mn-cs"/>
              </a:rPr>
              <a:t>Las observaciones son como un espejo.  Es una reflexión que se presenta al miembro del equipo sobre su rendimiento.  La reflexión tembién cambia cuando y si el miembro del equipo cambia. </a:t>
            </a:r>
          </a:p>
          <a:p>
            <a:r>
              <a:rPr lang="en-US" sz="1200" kern="1200">
                <a:solidFill>
                  <a:schemeClr val="tx1"/>
                </a:solidFill>
                <a:effectLst/>
                <a:latin typeface="Arial" charset="0"/>
                <a:ea typeface="+mn-ea"/>
                <a:cs typeface="+mn-cs"/>
              </a:rPr>
              <a:t>Esta diapositive actúa como una introducción a las diapositivas 11 a 18.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8</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n-GB" sz="1200" kern="1200">
                <a:solidFill>
                  <a:schemeClr val="tx1"/>
                </a:solidFill>
                <a:effectLst/>
                <a:latin typeface="Arial" charset="0"/>
                <a:ea typeface="+mn-ea"/>
                <a:cs typeface="+mn-cs"/>
              </a:rPr>
              <a:t>Observaciones</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Porqué necesita recibir las opiniones? </a:t>
            </a:r>
            <a:endParaRPr lang="en-US" sz="1200" kern="1200">
              <a:solidFill>
                <a:schemeClr val="tx1"/>
              </a:solidFill>
              <a:effectLst/>
              <a:latin typeface="Arial" charset="0"/>
              <a:ea typeface="+mn-ea"/>
              <a:cs typeface="+mn-cs"/>
            </a:endParaRPr>
          </a:p>
          <a:p>
            <a:pPr lvl="0"/>
            <a:r>
              <a:rPr lang="en-US" sz="1200" kern="1200">
                <a:solidFill>
                  <a:schemeClr val="tx1"/>
                </a:solidFill>
                <a:effectLst/>
                <a:latin typeface="Arial" charset="0"/>
                <a:ea typeface="+mn-ea"/>
                <a:cs typeface="+mn-cs"/>
              </a:rPr>
              <a:t>Para mejorar y desarrollarse </a:t>
            </a:r>
          </a:p>
          <a:p>
            <a:r>
              <a:rPr lang="en-US" sz="1200" u="sng" kern="1200">
                <a:solidFill>
                  <a:schemeClr val="tx1"/>
                </a:solidFill>
                <a:effectLst/>
                <a:latin typeface="Arial" charset="0"/>
                <a:ea typeface="+mn-ea"/>
                <a:cs typeface="+mn-cs"/>
              </a:rPr>
              <a:t>¿</a:t>
            </a:r>
            <a:r>
              <a:rPr lang="en-US" sz="1200" kern="1200">
                <a:solidFill>
                  <a:schemeClr val="tx1"/>
                </a:solidFill>
                <a:effectLst/>
                <a:latin typeface="Arial" charset="0"/>
                <a:ea typeface="+mn-ea"/>
                <a:cs typeface="+mn-cs"/>
              </a:rPr>
              <a:t>Cuándo?</a:t>
            </a:r>
          </a:p>
          <a:p>
            <a:pPr lvl="0"/>
            <a:r>
              <a:rPr lang="en-US" sz="1200" kern="1200">
                <a:solidFill>
                  <a:schemeClr val="tx1"/>
                </a:solidFill>
                <a:effectLst/>
                <a:latin typeface="Arial" charset="0"/>
                <a:ea typeface="+mn-ea"/>
                <a:cs typeface="+mn-cs"/>
              </a:rPr>
              <a:t>Tan pronto sea posible </a:t>
            </a:r>
          </a:p>
          <a:p>
            <a:r>
              <a:rPr lang="en-US" sz="1200" u="sng" kern="1200">
                <a:solidFill>
                  <a:schemeClr val="tx1"/>
                </a:solidFill>
                <a:effectLst/>
                <a:latin typeface="Arial" charset="0"/>
                <a:ea typeface="+mn-ea"/>
                <a:cs typeface="+mn-cs"/>
              </a:rPr>
              <a:t>¿</a:t>
            </a:r>
            <a:r>
              <a:rPr lang="en-US" sz="1200" kern="1200">
                <a:solidFill>
                  <a:schemeClr val="tx1"/>
                </a:solidFill>
                <a:effectLst/>
                <a:latin typeface="Arial" charset="0"/>
                <a:ea typeface="+mn-ea"/>
                <a:cs typeface="+mn-cs"/>
              </a:rPr>
              <a:t>Qué tipo de opiniones?</a:t>
            </a:r>
          </a:p>
          <a:p>
            <a:pPr lvl="0"/>
            <a:r>
              <a:rPr lang="en-US" sz="1200" kern="1200">
                <a:solidFill>
                  <a:schemeClr val="tx1"/>
                </a:solidFill>
                <a:effectLst/>
                <a:latin typeface="Arial" charset="0"/>
                <a:ea typeface="+mn-ea"/>
                <a:cs typeface="+mn-cs"/>
              </a:rPr>
              <a:t>La mayoría son positivas</a:t>
            </a:r>
          </a:p>
          <a:p>
            <a:r>
              <a:rPr lang="en-US" sz="1200" kern="1200">
                <a:solidFill>
                  <a:schemeClr val="tx1"/>
                </a:solidFill>
                <a:effectLst/>
                <a:latin typeface="Arial" charset="0"/>
                <a:ea typeface="+mn-ea"/>
                <a:cs typeface="+mn-cs"/>
              </a:rPr>
              <a:t>¿Cómo se presenta una opinion negativa?</a:t>
            </a:r>
          </a:p>
          <a:p>
            <a:pPr lvl="0"/>
            <a:r>
              <a:rPr lang="en-US" sz="1200" kern="1200">
                <a:solidFill>
                  <a:schemeClr val="tx1"/>
                </a:solidFill>
                <a:effectLst/>
                <a:latin typeface="Arial" charset="0"/>
                <a:ea typeface="+mn-ea"/>
                <a:cs typeface="+mn-cs"/>
              </a:rPr>
              <a:t>Positiva luego negative luego positive (sandwich) </a:t>
            </a:r>
          </a:p>
          <a:p>
            <a:pPr marL="152400" indent="-152400" eaLnBrk="1" hangingPunct="1"/>
            <a:endParaRPr lang="en-GB" sz="1000" b="1" u="sng" dirty="0"/>
          </a:p>
          <a:p>
            <a:pPr marL="152400" indent="-152400" eaLnBrk="1" hangingPunct="1"/>
            <a:endParaRPr lang="en-GB" sz="1000" b="1" u="sng" dirty="0"/>
          </a:p>
          <a:p>
            <a:pPr marL="152400" indent="-152400" eaLnBrk="1" hangingPunct="1"/>
            <a:endParaRPr lang="en-GB" sz="1000" b="1" u="sng" dirty="0"/>
          </a:p>
          <a:p>
            <a:pPr marL="152400" indent="-152400" eaLnBrk="1" hangingPunct="1"/>
            <a:r>
              <a:rPr lang="en-GB" sz="1000" b="1" u="sng" dirty="0"/>
              <a:t>Hand-out:</a:t>
            </a:r>
            <a:r>
              <a:rPr lang="en-GB" sz="1000" b="1" dirty="0"/>
              <a:t>  Exercises</a:t>
            </a:r>
            <a:r>
              <a:rPr lang="en-GB" sz="1000" b="1" u="sng" dirty="0"/>
              <a:t> </a:t>
            </a:r>
            <a:endParaRPr lang="en-GB" sz="1000" b="1" dirty="0"/>
          </a:p>
          <a:p>
            <a:pPr marL="152400" indent="-152400" eaLnBrk="1" hangingPunct="1"/>
            <a:endParaRPr lang="en-GB" sz="1000" b="1" dirty="0"/>
          </a:p>
          <a:p>
            <a:pPr marL="152400" indent="-152400" eaLnBrk="1" hangingPunct="1"/>
            <a:r>
              <a:rPr lang="en-GB" sz="1000" b="1" dirty="0"/>
              <a:t>Student instructions:</a:t>
            </a:r>
          </a:p>
          <a:p>
            <a:pPr marL="152400" indent="-152400" eaLnBrk="1" hangingPunct="1">
              <a:buFontTx/>
              <a:buChar char="•"/>
            </a:pPr>
            <a:r>
              <a:rPr lang="en-GB" sz="1000" dirty="0"/>
              <a:t>Stand and face the group when it is your turn to participate in the exercise</a:t>
            </a:r>
          </a:p>
          <a:p>
            <a:pPr marL="152400" indent="-152400" eaLnBrk="1" hangingPunct="1">
              <a:buFontTx/>
              <a:buChar char="•"/>
            </a:pPr>
            <a:r>
              <a:rPr lang="en-GB" sz="1000" dirty="0"/>
              <a:t>The more you put into the exercises, the more you will get out of them</a:t>
            </a:r>
          </a:p>
          <a:p>
            <a:pPr marL="152400" indent="-152400" eaLnBrk="1" hangingPunct="1">
              <a:buFontTx/>
              <a:buChar char="•"/>
            </a:pPr>
            <a:r>
              <a:rPr lang="en-GB" sz="1000" dirty="0"/>
              <a:t>Make your feedback honest, tactful and helpful  </a:t>
            </a:r>
          </a:p>
          <a:p>
            <a:pPr marL="152400" indent="-152400" eaLnBrk="1" hangingPunct="1">
              <a:buFontTx/>
              <a:buChar char="•"/>
            </a:pPr>
            <a:r>
              <a:rPr lang="en-GB" sz="1000" dirty="0"/>
              <a:t>Tell the group if you are working on something in particular (eye contact or </a:t>
            </a:r>
            <a:r>
              <a:rPr lang="en-GB" sz="1000" dirty="0" err="1"/>
              <a:t>um’s</a:t>
            </a:r>
            <a:r>
              <a:rPr lang="en-GB" sz="1000" dirty="0"/>
              <a:t>, etc) so they can give specific feedback on it </a:t>
            </a:r>
          </a:p>
          <a:p>
            <a:pPr marL="152400" indent="-152400" eaLnBrk="1" hangingPunct="1">
              <a:buFontTx/>
              <a:buChar char="•"/>
            </a:pPr>
            <a:r>
              <a:rPr lang="en-GB" sz="1000" dirty="0"/>
              <a:t>Ask if you have a question</a:t>
            </a:r>
          </a:p>
          <a:p>
            <a:pPr marL="152400" indent="-152400" eaLnBrk="1" hangingPunct="1">
              <a:buFontTx/>
              <a:buChar char="•"/>
            </a:pPr>
            <a:r>
              <a:rPr lang="en-GB" sz="1000" dirty="0"/>
              <a:t>Have fun!</a:t>
            </a:r>
          </a:p>
          <a:p>
            <a:pPr marL="152400" indent="-152400" eaLnBrk="1" hangingPunct="1"/>
            <a:endParaRPr lang="en-GB" sz="1000" dirty="0"/>
          </a:p>
          <a:p>
            <a:pPr marL="152400" indent="-152400" eaLnBrk="1" hangingPunct="1"/>
            <a:r>
              <a:rPr lang="en-GB" sz="1000" b="1" i="1" u="sng" dirty="0"/>
              <a:t>Next slide</a:t>
            </a:r>
            <a:r>
              <a:rPr lang="en-GB" sz="1000" b="1" dirty="0"/>
              <a:t> for Introduction to Voice Inflection Exercises </a:t>
            </a:r>
            <a:r>
              <a:rPr lang="en-GB" sz="1000" b="1" i="1" dirty="0"/>
              <a:t>(then toggle back to this slide)</a:t>
            </a:r>
          </a:p>
          <a:p>
            <a:pPr marL="152400" indent="-152400" eaLnBrk="1" hangingPunct="1"/>
            <a:endParaRPr lang="en-GB" sz="1000" b="1" i="1" dirty="0"/>
          </a:p>
          <a:p>
            <a:pPr marL="152400" indent="-152400" eaLnBrk="1" hangingPunct="1"/>
            <a:r>
              <a:rPr lang="en-GB" sz="1000" b="1" dirty="0"/>
              <a:t>Introduction to Eye Contact:  </a:t>
            </a:r>
          </a:p>
          <a:p>
            <a:pPr marL="152400" indent="-152400" eaLnBrk="1" hangingPunct="1">
              <a:buFontTx/>
              <a:buChar char="•"/>
            </a:pPr>
            <a:r>
              <a:rPr lang="en-GB" sz="1000" dirty="0"/>
              <a:t>note</a:t>
            </a:r>
            <a:r>
              <a:rPr lang="en-GB" sz="1000" b="1" dirty="0"/>
              <a:t> </a:t>
            </a:r>
            <a:r>
              <a:rPr lang="en-GB" sz="1000" dirty="0"/>
              <a:t>cultural differences </a:t>
            </a:r>
          </a:p>
          <a:p>
            <a:pPr marL="152400" indent="-152400" eaLnBrk="1" hangingPunct="1">
              <a:buFontTx/>
              <a:buChar char="•"/>
            </a:pPr>
            <a:r>
              <a:rPr lang="en-GB" sz="1000" dirty="0"/>
              <a:t>don’t stare</a:t>
            </a:r>
          </a:p>
          <a:p>
            <a:pPr marL="152400" indent="-152400" eaLnBrk="1" hangingPunct="1">
              <a:buFontTx/>
              <a:buChar char="•"/>
            </a:pPr>
            <a:r>
              <a:rPr lang="en-GB" sz="1000" dirty="0"/>
              <a:t>move around; act as if you’re having a conversation with each person</a:t>
            </a:r>
          </a:p>
          <a:p>
            <a:pPr marL="152400" indent="-152400" eaLnBrk="1" hangingPunct="1">
              <a:buFontTx/>
              <a:buChar char="•"/>
            </a:pPr>
            <a:r>
              <a:rPr lang="en-GB" sz="1000" dirty="0"/>
              <a:t>remember those outside of your natural range (</a:t>
            </a:r>
            <a:r>
              <a:rPr lang="en-GB" sz="1000" dirty="0" err="1"/>
              <a:t>eg</a:t>
            </a:r>
            <a:r>
              <a:rPr lang="en-GB" sz="1000" dirty="0"/>
              <a:t> extreme right or left)</a:t>
            </a:r>
          </a:p>
          <a:p>
            <a:pPr marL="152400" indent="-152400" eaLnBrk="1" hangingPunct="1">
              <a:buFontTx/>
              <a:buChar char="•"/>
            </a:pPr>
            <a:r>
              <a:rPr lang="en-GB" sz="1000" dirty="0"/>
              <a:t>don’t set up a pattern </a:t>
            </a:r>
          </a:p>
          <a:p>
            <a:pPr marL="152400" indent="-152400" eaLnBrk="1" hangingPunct="1">
              <a:buFontTx/>
              <a:buChar char="•"/>
            </a:pPr>
            <a:r>
              <a:rPr lang="en-GB" sz="1000" dirty="0"/>
              <a:t>SMILE</a:t>
            </a:r>
          </a:p>
          <a:p>
            <a:pPr marL="152400" indent="-152400" eaLnBrk="1" hangingPunct="1"/>
            <a:endParaRPr lang="en-GB" sz="1000" dirty="0"/>
          </a:p>
          <a:p>
            <a:pPr marL="152400" indent="-152400" eaLnBrk="1" hangingPunct="1"/>
            <a:r>
              <a:rPr lang="en-GB" sz="1000" b="1" dirty="0"/>
              <a:t>Introduction to Non-verbal behaviour – Quote story</a:t>
            </a:r>
            <a:r>
              <a:rPr lang="en-GB" sz="1000" dirty="0"/>
              <a:t>:</a:t>
            </a:r>
          </a:p>
          <a:p>
            <a:pPr marL="152400" indent="-152400" eaLnBrk="1" hangingPunct="1">
              <a:buFontTx/>
              <a:buChar char="•"/>
            </a:pPr>
            <a:r>
              <a:rPr lang="en-GB" sz="1000" dirty="0"/>
              <a:t>You are at a cocktail party and don’t know any of the people there.  You see a small group and join it.  You begin telling a personal experience that happened to you recently and become aware everyone in the group is interested in you and the story.  What behaviours are they exhibiting?</a:t>
            </a:r>
          </a:p>
          <a:p>
            <a:pPr marL="152400" indent="-152400" eaLnBrk="1" hangingPunct="1">
              <a:buFontTx/>
              <a:buChar char="•"/>
            </a:pPr>
            <a:r>
              <a:rPr lang="en-GB" sz="1000" dirty="0"/>
              <a:t>You are very pleased with yourself because of the good vibes you received from the story you told.  So pleased that you go over to another group and begin to tell the same story.  This time you become aware everyone in the group is not interested in you and the story.  What behaviours are they exhibiting?</a:t>
            </a:r>
          </a:p>
          <a:p>
            <a:pPr marL="152400" indent="-152400" eaLnBrk="1" hangingPunct="1"/>
            <a:endParaRPr lang="en-GB" sz="1000" b="1" u="sng" dirty="0"/>
          </a:p>
          <a:p>
            <a:pPr marL="152400" indent="-152400" eaLnBrk="1" hangingPunct="1"/>
            <a:r>
              <a:rPr lang="en-GB" sz="1000" b="1" dirty="0"/>
              <a:t>Non-verbal Behaviour:  </a:t>
            </a:r>
            <a:r>
              <a:rPr lang="en-GB" sz="1000" dirty="0"/>
              <a:t>Cover use of gestures, body language, etc.  If time permits, debate how to keep the group engaged; how to recognise when someone is not engaged, etc</a:t>
            </a:r>
            <a:endParaRPr lang="en-GB" sz="1000" i="1" dirty="0"/>
          </a:p>
          <a:p>
            <a:pPr marL="152400" indent="-152400" eaLnBrk="1" hangingPunct="1"/>
            <a:endParaRPr lang="en-GB" sz="1000" i="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9</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152400" indent="-152400" eaLnBrk="1" hangingPunct="1"/>
            <a:endParaRPr lang="en-GB" sz="1000" i="1" dirty="0"/>
          </a:p>
          <a:p>
            <a:r>
              <a:rPr lang="en-GB" sz="1200" b="1" u="sng" kern="1200">
                <a:solidFill>
                  <a:schemeClr val="tx1"/>
                </a:solidFill>
                <a:effectLst/>
                <a:latin typeface="Arial" charset="0"/>
                <a:ea typeface="+mn-ea"/>
                <a:cs typeface="+mn-cs"/>
              </a:rPr>
              <a:t>Folletos:</a:t>
            </a:r>
            <a:r>
              <a:rPr lang="en-GB" sz="1200" b="1" kern="1200">
                <a:solidFill>
                  <a:schemeClr val="tx1"/>
                </a:solidFill>
                <a:effectLst/>
                <a:latin typeface="Arial" charset="0"/>
                <a:ea typeface="+mn-ea"/>
                <a:cs typeface="+mn-cs"/>
              </a:rPr>
              <a:t> Ejercicios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Instrucciones de los estudiantes: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Párese enfrente del grupo cuando sea su turno para participar en el ejercicio</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Cuando más participe en los ejercicios, más resultados obtendrá de los mismos</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Presente opiniones honestas, diplomáticas y útiles</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Dígale al grupo si esta trabajando en alguna característica en especial (contacto visual u otra característica, etc.) para que puedan presentarle sus opinions</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Pregunte si tiene alguna pregunta</a:t>
            </a:r>
            <a:endParaRPr lang="en-US" sz="1200" kern="1200">
              <a:solidFill>
                <a:schemeClr val="tx1"/>
              </a:solidFill>
              <a:effectLst/>
              <a:latin typeface="Arial" charset="0"/>
              <a:ea typeface="+mn-ea"/>
              <a:cs typeface="+mn-cs"/>
            </a:endParaRPr>
          </a:p>
          <a:p>
            <a:pPr lvl="0"/>
            <a:r>
              <a:rPr lang="en-US" sz="1200"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Diviértase! </a:t>
            </a:r>
            <a:endParaRPr lang="en-US" sz="1200" kern="1200">
              <a:solidFill>
                <a:schemeClr val="tx1"/>
              </a:solidFill>
              <a:effectLst/>
              <a:latin typeface="Arial" charset="0"/>
              <a:ea typeface="+mn-ea"/>
              <a:cs typeface="+mn-cs"/>
            </a:endParaRPr>
          </a:p>
          <a:p>
            <a:endParaRPr lang="en-GB" sz="1200" b="1"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Próxima diapositiva para Introducir los Ejercicios de inflexión de voz (luego vuelva a esta diapositiva)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Introducción sobre el contacto visual: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Observe las diferencias culturales</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No mire fijamente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Muévase alrededor; actúe como si estuviera conversando con cada persona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Acuérdese de aquellos que se encuentran afuera del alcance o distancia natural (por ejemplo extrema derecha o izquierda)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No fija una modalidad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SONRÍA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Introducción a la conducta no verbal – Cite la historia: </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Se encuentra en una fiesta en donde no conoce a nadie.  Observa un pequeño grupo de personas y se une.  Comienza a hablar sobre una experiencia personal que le sucedió recientemente y se da cuenta de que todos en el grupo están interesados en usted y la historia.  </a:t>
            </a:r>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Qué conductas están manifestando?</a:t>
            </a:r>
            <a:endParaRPr lang="en-US" sz="1200" kern="1200">
              <a:solidFill>
                <a:schemeClr val="tx1"/>
              </a:solidFill>
              <a:effectLst/>
              <a:latin typeface="Arial" charset="0"/>
              <a:ea typeface="+mn-ea"/>
              <a:cs typeface="+mn-cs"/>
            </a:endParaRPr>
          </a:p>
          <a:p>
            <a:pPr lvl="0"/>
            <a:r>
              <a:rPr lang="en-GB" sz="1200" kern="1200">
                <a:solidFill>
                  <a:schemeClr val="tx1"/>
                </a:solidFill>
                <a:effectLst/>
                <a:latin typeface="Arial" charset="0"/>
                <a:ea typeface="+mn-ea"/>
                <a:cs typeface="+mn-cs"/>
              </a:rPr>
              <a:t>Se siente bien por las buenas ondas que recibió desde que contó su historia.  Estaba tan contento que se acerco a otro grupo y comenzó a contarles la misma historia. </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Esta vez se da cuenta de que los miembros del grupo no están interesados en usted y la historia. </a:t>
            </a:r>
            <a:endParaRPr lang="en-US" sz="1200" kern="1200">
              <a:solidFill>
                <a:schemeClr val="tx1"/>
              </a:solidFill>
              <a:effectLst/>
              <a:latin typeface="Arial" charset="0"/>
              <a:ea typeface="+mn-ea"/>
              <a:cs typeface="+mn-cs"/>
            </a:endParaRPr>
          </a:p>
          <a:p>
            <a:r>
              <a:rPr lang="en-US" sz="1200" u="sng" kern="1200">
                <a:solidFill>
                  <a:schemeClr val="tx1"/>
                </a:solidFill>
                <a:effectLst/>
                <a:latin typeface="Arial" charset="0"/>
                <a:ea typeface="+mn-ea"/>
                <a:cs typeface="+mn-cs"/>
              </a:rPr>
              <a:t>¿</a:t>
            </a:r>
            <a:r>
              <a:rPr lang="en-GB" sz="1200" kern="1200">
                <a:solidFill>
                  <a:schemeClr val="tx1"/>
                </a:solidFill>
                <a:effectLst/>
                <a:latin typeface="Arial" charset="0"/>
                <a:ea typeface="+mn-ea"/>
                <a:cs typeface="+mn-cs"/>
              </a:rPr>
              <a:t>Qué conductas están manifestando?</a:t>
            </a:r>
            <a:endParaRPr lang="en-US" sz="1200" kern="1200">
              <a:solidFill>
                <a:schemeClr val="tx1"/>
              </a:solidFill>
              <a:effectLst/>
              <a:latin typeface="Arial" charset="0"/>
              <a:ea typeface="+mn-ea"/>
              <a:cs typeface="+mn-cs"/>
            </a:endParaRPr>
          </a:p>
          <a:p>
            <a:r>
              <a:rPr lang="en-GB" sz="1200" kern="1200">
                <a:solidFill>
                  <a:schemeClr val="tx1"/>
                </a:solidFill>
                <a:effectLst/>
                <a:latin typeface="Arial" charset="0"/>
                <a:ea typeface="+mn-ea"/>
                <a:cs typeface="+mn-cs"/>
              </a:rPr>
              <a:t> </a:t>
            </a:r>
            <a:endParaRPr lang="en-US" sz="1200" kern="1200">
              <a:solidFill>
                <a:schemeClr val="tx1"/>
              </a:solidFill>
              <a:effectLst/>
              <a:latin typeface="Arial" charset="0"/>
              <a:ea typeface="+mn-ea"/>
              <a:cs typeface="+mn-cs"/>
            </a:endParaRPr>
          </a:p>
          <a:p>
            <a:r>
              <a:rPr lang="en-GB" sz="1200" b="1" kern="1200">
                <a:solidFill>
                  <a:schemeClr val="tx1"/>
                </a:solidFill>
                <a:effectLst/>
                <a:latin typeface="Arial" charset="0"/>
                <a:ea typeface="+mn-ea"/>
                <a:cs typeface="+mn-cs"/>
              </a:rPr>
              <a:t>Conducta no verbal:</a:t>
            </a:r>
            <a:r>
              <a:rPr lang="en-GB" sz="1200" kern="1200">
                <a:solidFill>
                  <a:schemeClr val="tx1"/>
                </a:solidFill>
                <a:effectLst/>
                <a:latin typeface="Arial" charset="0"/>
                <a:ea typeface="+mn-ea"/>
                <a:cs typeface="+mn-cs"/>
              </a:rPr>
              <a:t> cubre el uso de gestos, lenguaje corporal, etc.  Si hay suficiente tiempo, presente un debate sobre como mantener el grupo involucrado; como reconocer cuando alguien no está involucrado, etc. </a:t>
            </a:r>
            <a:endParaRPr lang="en-US" sz="1200" kern="1200">
              <a:solidFill>
                <a:schemeClr val="tx1"/>
              </a:solidFill>
              <a:effectLst/>
              <a:latin typeface="Arial" charset="0"/>
              <a:ea typeface="+mn-ea"/>
              <a:cs typeface="+mn-cs"/>
            </a:endParaRPr>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004485A-051D-42C6-89E4-2604F819C3AE}"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D96860B-5994-4C90-AA65-6E8174D96182}"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03347445-CB33-4365-9426-3C8EE2CD7AFD}"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C8D849E-E1C1-48EC-B6D5-8C958D8B5FD1}"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F0DF627F-CD8E-4E44-B25E-411F80FA7C53}"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50B151D-57CD-425D-A672-0D9FF107B6A9}"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92692908-079F-4F60-8598-9F8F8CBC5F55}"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416DABF-9863-49D8-8AEA-85ACD6B61AB5}"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A686127-AF1F-4F80-9830-F2C8DDD81EF8}"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6736F5D-BC53-45F0-98B9-C2B4ECECD916}"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C0B37DF4-8B73-4151-AAB8-74323BE1FB9E}"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3C048B1-320D-40FA-8091-A8544241392A}"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pPr>
              <a:defRPr/>
            </a:pPr>
            <a:fld id="{65C93B69-0B13-4038-85E8-73196AFA5A86}" type="datetimeFigureOut">
              <a:rPr lang="en-US"/>
              <a:pPr>
                <a:defRPr/>
              </a:pPr>
              <a:t>06-Nov-18</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18442F75-5BD2-4C65-8555-8BE85971400B}"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pPr>
              <a:defRPr/>
            </a:pPr>
            <a:fld id="{2BC7BE5D-0F12-4A85-A9C9-0C10573F26AB}" type="datetimeFigureOut">
              <a:rPr lang="en-US"/>
              <a:pPr>
                <a:defRPr/>
              </a:pPr>
              <a:t>06-Nov-18</a:t>
            </a:fld>
            <a:endParaRPr lang="en-GB"/>
          </a:p>
        </p:txBody>
      </p:sp>
      <p:sp>
        <p:nvSpPr>
          <p:cNvPr id="8" name="Footer Placeholder 7"/>
          <p:cNvSpPr>
            <a:spLocks noGrp="1"/>
          </p:cNvSpPr>
          <p:nvPr>
            <p:ph type="ftr" sz="quarter" idx="11"/>
          </p:nvPr>
        </p:nvSpPr>
        <p:spPr/>
        <p:txBody>
          <a:bodyPr/>
          <a:lstStyle>
            <a:lvl1pPr>
              <a:defRPr/>
            </a:lvl1pPr>
          </a:lstStyle>
          <a:p>
            <a:pPr>
              <a:defRPr/>
            </a:pPr>
            <a:endParaRPr lang="en-GB"/>
          </a:p>
        </p:txBody>
      </p:sp>
      <p:sp>
        <p:nvSpPr>
          <p:cNvPr id="9" name="Slide Number Placeholder 8"/>
          <p:cNvSpPr>
            <a:spLocks noGrp="1"/>
          </p:cNvSpPr>
          <p:nvPr>
            <p:ph type="sldNum" sz="quarter" idx="12"/>
          </p:nvPr>
        </p:nvSpPr>
        <p:spPr/>
        <p:txBody>
          <a:bodyPr/>
          <a:lstStyle>
            <a:lvl1pPr>
              <a:defRPr/>
            </a:lvl1pPr>
          </a:lstStyle>
          <a:p>
            <a:pPr>
              <a:defRPr/>
            </a:pPr>
            <a:fld id="{8CD01AD3-5B0E-4B37-8127-CF0B487B429E}"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pPr>
              <a:defRPr/>
            </a:pPr>
            <a:fld id="{E6E11507-E1CE-4F38-BC07-9C36D8AF96EE}" type="datetimeFigureOut">
              <a:rPr lang="en-US"/>
              <a:pPr>
                <a:defRPr/>
              </a:pPr>
              <a:t>06-Nov-18</a:t>
            </a:fld>
            <a:endParaRPr lang="en-GB"/>
          </a:p>
        </p:txBody>
      </p:sp>
      <p:sp>
        <p:nvSpPr>
          <p:cNvPr id="4" name="Footer Placeholder 3"/>
          <p:cNvSpPr>
            <a:spLocks noGrp="1"/>
          </p:cNvSpPr>
          <p:nvPr>
            <p:ph type="ftr" sz="quarter" idx="11"/>
          </p:nvPr>
        </p:nvSpPr>
        <p:spPr/>
        <p:txBody>
          <a:bodyPr/>
          <a:lstStyle>
            <a:lvl1pPr>
              <a:defRPr/>
            </a:lvl1pPr>
          </a:lstStyle>
          <a:p>
            <a:pPr>
              <a:defRPr/>
            </a:pPr>
            <a:endParaRPr lang="en-GB"/>
          </a:p>
        </p:txBody>
      </p:sp>
      <p:sp>
        <p:nvSpPr>
          <p:cNvPr id="5" name="Slide Number Placeholder 4"/>
          <p:cNvSpPr>
            <a:spLocks noGrp="1"/>
          </p:cNvSpPr>
          <p:nvPr>
            <p:ph type="sldNum" sz="quarter" idx="12"/>
          </p:nvPr>
        </p:nvSpPr>
        <p:spPr/>
        <p:txBody>
          <a:bodyPr/>
          <a:lstStyle>
            <a:lvl1pPr>
              <a:defRPr/>
            </a:lvl1pPr>
          </a:lstStyle>
          <a:p>
            <a:pPr>
              <a:defRPr/>
            </a:pPr>
            <a:fld id="{5FE9ED0D-29F8-4BF0-9AE7-F25F170C3F11}"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76EF5CA2-A7CD-4593-A4E6-43959F069A75}" type="datetimeFigureOut">
              <a:rPr lang="en-US"/>
              <a:pPr>
                <a:defRPr/>
              </a:pPr>
              <a:t>06-Nov-18</a:t>
            </a:fld>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3"/>
          <p:cNvSpPr>
            <a:spLocks noGrp="1"/>
          </p:cNvSpPr>
          <p:nvPr>
            <p:ph type="sldNum" sz="quarter" idx="12"/>
          </p:nvPr>
        </p:nvSpPr>
        <p:spPr/>
        <p:txBody>
          <a:bodyPr/>
          <a:lstStyle>
            <a:lvl1pPr>
              <a:defRPr/>
            </a:lvl1pPr>
          </a:lstStyle>
          <a:p>
            <a:pPr>
              <a:defRPr/>
            </a:pPr>
            <a:fld id="{4B5AC63E-1321-4BD9-9298-950380CCD80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7D46A27A-C583-4BBE-BBD1-956EDA3632CC}" type="datetimeFigureOut">
              <a:rPr lang="en-US"/>
              <a:pPr>
                <a:defRPr/>
              </a:pPr>
              <a:t>06-Nov-18</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6828717B-32C5-4165-B8DF-2ABBEB4AAD5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354B372F-A591-4CAE-8DBF-338C6BC8FAA5}"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D1FA212-6DBE-4251-883E-32617138201B}"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BBBFA5F4-95AD-455C-A0A9-73B4004F018E}" type="datetimeFigureOut">
              <a:rPr lang="en-US"/>
              <a:pPr>
                <a:defRPr/>
              </a:pPr>
              <a:t>06-Nov-18</a:t>
            </a:fld>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p:txBody>
          <a:bodyPr/>
          <a:lstStyle>
            <a:lvl1pPr>
              <a:defRPr/>
            </a:lvl1pPr>
          </a:lstStyle>
          <a:p>
            <a:pPr>
              <a:defRPr/>
            </a:pPr>
            <a:fld id="{43C8554D-0BD2-418E-96D4-979401467FFE}"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E3ED7B6-C226-42BB-87A5-9A0F9E7C4436}"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92EDA-4705-40CC-8789-CADDF6491E64}"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DE78968C-E84B-4047-A5FF-42E15C4ED854}"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8888AF3-90AF-4720-8FF3-EB367C6F1A2B}"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8313" y="476250"/>
            <a:ext cx="8229600" cy="13716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ftr" sz="quarter" idx="10"/>
          </p:nvPr>
        </p:nvSpPr>
        <p:spPr/>
        <p:txBody>
          <a:bodyPr/>
          <a:lstStyle>
            <a:lvl1pPr>
              <a:defRPr/>
            </a:lvl1pPr>
          </a:lstStyle>
          <a:p>
            <a:pPr>
              <a:defRPr/>
            </a:pPr>
            <a:endParaRPr lang="en-GB"/>
          </a:p>
        </p:txBody>
      </p:sp>
      <p:sp>
        <p:nvSpPr>
          <p:cNvPr id="6" name="Rectangle 3"/>
          <p:cNvSpPr>
            <a:spLocks noGrp="1" noChangeArrowheads="1"/>
          </p:cNvSpPr>
          <p:nvPr>
            <p:ph type="sldNum" sz="quarter" idx="11"/>
          </p:nvPr>
        </p:nvSpPr>
        <p:spPr/>
        <p:txBody>
          <a:bodyPr/>
          <a:lstStyle>
            <a:lvl1pPr>
              <a:defRPr/>
            </a:lvl1pPr>
          </a:lstStyle>
          <a:p>
            <a:pPr>
              <a:defRPr/>
            </a:pPr>
            <a:fld id="{6BF0FD55-2D85-4A01-9B6E-2EE03700F248}" type="slidenum">
              <a:rPr lang="en-GB"/>
              <a:pPr>
                <a:defRPr/>
              </a:pPr>
              <a:t>‹#›</a:t>
            </a:fld>
            <a:endParaRPr lang="en-GB"/>
          </a:p>
        </p:txBody>
      </p:sp>
      <p:sp>
        <p:nvSpPr>
          <p:cNvPr id="7" name="Rectangle 6"/>
          <p:cNvSpPr>
            <a:spLocks noGrp="1" noChangeArrowheads="1"/>
          </p:cNvSpPr>
          <p:nvPr>
            <p:ph type="dt" sz="half" idx="12"/>
          </p:nvPr>
        </p:nvSpPr>
        <p:spPr/>
        <p:txBody>
          <a:bodyPr/>
          <a:lstStyle>
            <a:lvl1pPr>
              <a:defRPr/>
            </a:lvl1pPr>
          </a:lstStyle>
          <a:p>
            <a:pPr>
              <a:defRPr/>
            </a:pPr>
            <a:r>
              <a:rPr lang="en-GB"/>
              <a:t>January 08</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7617D96-9D7C-4596-A282-BCDD7716654E}" type="datetimeFigureOut">
              <a:rPr lang="en-US"/>
              <a:pPr>
                <a:defRPr/>
              </a:pPr>
              <a:t>06-Nov-18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0D074F6-0271-435C-8E7C-D6D1753D04B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B6C0C3AE-00AC-4CA0-B7E0-57F56B72D335}" type="datetimeFigureOut">
              <a:rPr lang="en-US"/>
              <a:pPr>
                <a:defRPr/>
              </a:pPr>
              <a:t>06-Nov-18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5AEF405-C410-4B60-A865-877298680F5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5A0ED74C-E3AC-40BA-909A-0EC6D77F6B15}" type="datetimeFigureOut">
              <a:rPr lang="en-US"/>
              <a:pPr>
                <a:defRPr/>
              </a:pPr>
              <a:t>06-Nov-18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420C57A-0776-4FF0-8D5C-331797499BE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BAAB71FC-3B46-4CAE-A98E-1935AB989F4D}" type="datetimeFigureOut">
              <a:rPr lang="en-US"/>
              <a:pPr>
                <a:defRPr/>
              </a:pPr>
              <a:t>06-Nov-18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3DD3000-D8AF-42CC-B21B-5551A669D0B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87A3C76-0429-4DBD-A436-E3AF991EA67C}" type="datetimeFigureOut">
              <a:rPr lang="en-US"/>
              <a:pPr>
                <a:defRPr/>
              </a:pPr>
              <a:t>06-Nov-18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8E9D8E6-642D-4DEB-BCDF-9643ED99FE8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CA01440-3087-43EC-8F14-40537B690429}" type="datetimeFigureOut">
              <a:rPr lang="en-US"/>
              <a:pPr>
                <a:defRPr/>
              </a:pPr>
              <a:t>06-Nov-18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2945C87-FA51-4F94-B007-86786A8A9666}"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68F235D-C3AC-4091-ACEC-40D17B932435}" type="datetimeFigureOut">
              <a:rPr lang="en-US"/>
              <a:pPr>
                <a:defRPr/>
              </a:pPr>
              <a:t>06-Nov-18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B13730F-A79A-48AE-B0C6-9917F2ECFAB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573A0EB-D3B0-4B45-9D74-C24DB8437883}" type="datetimeFigureOut">
              <a:rPr lang="en-US"/>
              <a:pPr>
                <a:defRPr/>
              </a:pPr>
              <a:t>06-Nov-18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5D8A82-C176-410A-8A08-BE156C0DE0E2}"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a:t>January 08</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772816"/>
            <a:ext cx="7772400" cy="2468837"/>
          </a:xfrm>
        </p:spPr>
        <p:txBody>
          <a:bodyPr>
            <a:normAutofit/>
          </a:bodyPr>
          <a:lstStyle/>
          <a:p>
            <a:r>
              <a:rPr lang="en-US" sz="4000" b="1" dirty="0"/>
              <a:t>Competencias de Capacitación</a:t>
            </a:r>
            <a:endParaRPr lang="en-US" sz="4000" dirty="0"/>
          </a:p>
        </p:txBody>
      </p:sp>
      <p:sp>
        <p:nvSpPr>
          <p:cNvPr id="3" name="Subtitle 2"/>
          <p:cNvSpPr>
            <a:spLocks noGrp="1"/>
          </p:cNvSpPr>
          <p:nvPr>
            <p:ph type="subTitle" idx="1"/>
          </p:nvPr>
        </p:nvSpPr>
        <p:spPr>
          <a:xfrm>
            <a:off x="755576" y="3356992"/>
            <a:ext cx="7016824" cy="1752600"/>
          </a:xfrm>
        </p:spPr>
        <p:txBody>
          <a:bodyPr>
            <a:normAutofit fontScale="92500"/>
          </a:bodyPr>
          <a:lstStyle/>
          <a:p>
            <a:r>
              <a:rPr lang="en-US" dirty="0">
                <a:solidFill>
                  <a:schemeClr val="bg1">
                    <a:lumMod val="65000"/>
                  </a:schemeClr>
                </a:solidFill>
              </a:rPr>
              <a:t>Sesión 1.1.5</a:t>
            </a:r>
          </a:p>
          <a:p>
            <a:r>
              <a:rPr lang="en-US" dirty="0">
                <a:solidFill>
                  <a:schemeClr val="bg1">
                    <a:lumMod val="65000"/>
                  </a:schemeClr>
                </a:solidFill>
              </a:rPr>
              <a:t>Buen Presentedor/Presentador Deficiente</a:t>
            </a:r>
          </a:p>
          <a:p>
            <a:r>
              <a:rPr lang="en-US" dirty="0">
                <a:solidFill>
                  <a:schemeClr val="bg1">
                    <a:lumMod val="65000"/>
                  </a:schemeClr>
                </a:solidFill>
              </a:rPr>
              <a:t>Observaciones</a:t>
            </a:r>
          </a:p>
        </p:txBody>
      </p:sp>
      <p:pic>
        <p:nvPicPr>
          <p:cNvPr id="6" name="Picture 5"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476672"/>
            <a:ext cx="5904656" cy="1296144"/>
          </a:xfrm>
          <a:prstGeom prst="rect">
            <a:avLst/>
          </a:prstGeom>
          <a:noFill/>
          <a:ln>
            <a:noFill/>
          </a:ln>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a:t>
            </a:fld>
            <a:endParaRPr lang="en-US" altLang="en-US" sz="1200" dirty="0">
              <a:solidFill>
                <a:srgbClr val="898989"/>
              </a:solidFill>
            </a:endParaRPr>
          </a:p>
        </p:txBody>
      </p:sp>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err="1"/>
              <a:t>Commentarios</a:t>
            </a:r>
            <a:r>
              <a:rPr lang="en-GB" b="1" dirty="0"/>
              <a:t> </a:t>
            </a:r>
          </a:p>
        </p:txBody>
      </p:sp>
      <p:sp>
        <p:nvSpPr>
          <p:cNvPr id="23555" name="Rectangle 3"/>
          <p:cNvSpPr>
            <a:spLocks noGrp="1" noChangeArrowheads="1"/>
          </p:cNvSpPr>
          <p:nvPr>
            <p:ph idx="1"/>
          </p:nvPr>
        </p:nvSpPr>
        <p:spPr>
          <a:xfrm>
            <a:off x="457200" y="1340768"/>
            <a:ext cx="8229600" cy="4785395"/>
          </a:xfrm>
        </p:spPr>
        <p:txBody>
          <a:bodyPr/>
          <a:lstStyle/>
          <a:p>
            <a:pPr marL="0" indent="0">
              <a:buNone/>
            </a:pPr>
            <a:r>
              <a:rPr lang="en-US" dirty="0"/>
              <a:t>¿Como </a:t>
            </a:r>
            <a:r>
              <a:rPr lang="en-US" dirty="0" err="1"/>
              <a:t>presenta</a:t>
            </a:r>
            <a:r>
              <a:rPr lang="en-US" dirty="0"/>
              <a:t> las </a:t>
            </a:r>
            <a:r>
              <a:rPr lang="en-US" dirty="0" err="1"/>
              <a:t>commentarios</a:t>
            </a:r>
            <a:r>
              <a:rPr lang="en-US" dirty="0"/>
              <a:t> </a:t>
            </a:r>
            <a:r>
              <a:rPr lang="en-US" dirty="0" err="1"/>
              <a:t>constructivas</a:t>
            </a:r>
            <a:r>
              <a:rPr lang="en-US" dirty="0"/>
              <a:t>? </a:t>
            </a:r>
          </a:p>
          <a:p>
            <a:pPr lvl="0"/>
            <a:r>
              <a:rPr lang="en-US" dirty="0"/>
              <a:t>Sea </a:t>
            </a:r>
            <a:r>
              <a:rPr lang="en-US" dirty="0" err="1"/>
              <a:t>específico</a:t>
            </a:r>
            <a:endParaRPr lang="en-US" dirty="0"/>
          </a:p>
          <a:p>
            <a:pPr lvl="0"/>
            <a:r>
              <a:rPr lang="en-US" dirty="0"/>
              <a:t>Describe las </a:t>
            </a:r>
            <a:r>
              <a:rPr lang="en-US" dirty="0" err="1"/>
              <a:t>conductas</a:t>
            </a:r>
            <a:r>
              <a:rPr lang="en-US" dirty="0"/>
              <a:t>, no </a:t>
            </a:r>
            <a:r>
              <a:rPr lang="en-US" dirty="0" err="1"/>
              <a:t>opiniones</a:t>
            </a:r>
            <a:r>
              <a:rPr lang="en-US" dirty="0"/>
              <a:t> </a:t>
            </a:r>
            <a:r>
              <a:rPr lang="en-US" dirty="0" err="1"/>
              <a:t>sobre</a:t>
            </a:r>
            <a:r>
              <a:rPr lang="en-US" dirty="0"/>
              <a:t> la </a:t>
            </a:r>
            <a:r>
              <a:rPr lang="en-US" dirty="0" err="1"/>
              <a:t>conducta</a:t>
            </a:r>
            <a:r>
              <a:rPr lang="en-US" dirty="0"/>
              <a:t> </a:t>
            </a:r>
          </a:p>
          <a:p>
            <a:pPr marL="0" indent="0">
              <a:buNone/>
            </a:pPr>
            <a:r>
              <a:rPr lang="en-US" dirty="0"/>
              <a:t>¿</a:t>
            </a:r>
            <a:r>
              <a:rPr lang="en-US" dirty="0" err="1"/>
              <a:t>Qué</a:t>
            </a:r>
            <a:r>
              <a:rPr lang="en-US" dirty="0"/>
              <a:t> </a:t>
            </a:r>
            <a:r>
              <a:rPr lang="en-US" dirty="0" err="1"/>
              <a:t>sucede</a:t>
            </a:r>
            <a:r>
              <a:rPr lang="en-US" dirty="0"/>
              <a:t> </a:t>
            </a:r>
            <a:r>
              <a:rPr lang="en-US" dirty="0" err="1"/>
              <a:t>si</a:t>
            </a:r>
            <a:r>
              <a:rPr lang="en-US" dirty="0"/>
              <a:t> hay </a:t>
            </a:r>
            <a:r>
              <a:rPr lang="en-US" dirty="0" err="1"/>
              <a:t>muchas</a:t>
            </a:r>
            <a:r>
              <a:rPr lang="en-US" dirty="0"/>
              <a:t> </a:t>
            </a:r>
            <a:r>
              <a:rPr lang="en-US" dirty="0" err="1"/>
              <a:t>cuestiones</a:t>
            </a:r>
            <a:r>
              <a:rPr lang="en-US" dirty="0"/>
              <a:t> que no son </a:t>
            </a:r>
            <a:r>
              <a:rPr lang="en-US" dirty="0" err="1"/>
              <a:t>positivas</a:t>
            </a:r>
            <a:r>
              <a:rPr lang="en-US" dirty="0"/>
              <a:t>? </a:t>
            </a:r>
          </a:p>
          <a:p>
            <a:pPr lvl="0"/>
            <a:r>
              <a:rPr lang="en-GB" dirty="0"/>
              <a:t>No </a:t>
            </a:r>
            <a:r>
              <a:rPr lang="en-GB" dirty="0" err="1"/>
              <a:t>ofrezca</a:t>
            </a:r>
            <a:r>
              <a:rPr lang="en-GB" dirty="0"/>
              <a:t> </a:t>
            </a:r>
            <a:r>
              <a:rPr lang="en-GB" dirty="0" err="1"/>
              <a:t>su</a:t>
            </a:r>
            <a:r>
              <a:rPr lang="en-GB" dirty="0"/>
              <a:t> </a:t>
            </a:r>
            <a:r>
              <a:rPr lang="en-GB" dirty="0" err="1"/>
              <a:t>opinión</a:t>
            </a:r>
            <a:r>
              <a:rPr lang="en-GB" dirty="0"/>
              <a:t> </a:t>
            </a:r>
            <a:r>
              <a:rPr lang="en-GB" dirty="0" err="1"/>
              <a:t>sobre</a:t>
            </a:r>
            <a:r>
              <a:rPr lang="en-GB" dirty="0"/>
              <a:t> </a:t>
            </a:r>
            <a:r>
              <a:rPr lang="en-GB" dirty="0" err="1"/>
              <a:t>todas</a:t>
            </a:r>
            <a:r>
              <a:rPr lang="en-GB" dirty="0"/>
              <a:t> </a:t>
            </a:r>
            <a:r>
              <a:rPr lang="en-GB" dirty="0" err="1"/>
              <a:t>estas</a:t>
            </a:r>
            <a:r>
              <a:rPr lang="en-GB" dirty="0"/>
              <a:t> </a:t>
            </a:r>
            <a:r>
              <a:rPr lang="en-GB" dirty="0" err="1"/>
              <a:t>cuestiones</a:t>
            </a:r>
            <a:r>
              <a:rPr lang="en-GB" dirty="0"/>
              <a:t> </a:t>
            </a:r>
            <a:endParaRPr lang="en-US" dirty="0"/>
          </a:p>
          <a:p>
            <a:pPr lvl="0"/>
            <a:r>
              <a:rPr lang="en-GB" dirty="0" err="1"/>
              <a:t>Concéntrese</a:t>
            </a:r>
            <a:r>
              <a:rPr lang="en-GB" dirty="0"/>
              <a:t> </a:t>
            </a:r>
            <a:r>
              <a:rPr lang="en-GB" dirty="0" err="1"/>
              <a:t>en</a:t>
            </a:r>
            <a:r>
              <a:rPr lang="en-GB" dirty="0"/>
              <a:t> las </a:t>
            </a:r>
            <a:r>
              <a:rPr lang="en-GB" dirty="0" err="1"/>
              <a:t>características</a:t>
            </a:r>
            <a:r>
              <a:rPr lang="en-GB" dirty="0"/>
              <a:t> </a:t>
            </a:r>
            <a:r>
              <a:rPr lang="en-GB" dirty="0" err="1"/>
              <a:t>más</a:t>
            </a:r>
            <a:r>
              <a:rPr lang="en-GB" dirty="0"/>
              <a:t> </a:t>
            </a:r>
            <a:r>
              <a:rPr lang="en-GB" dirty="0" err="1"/>
              <a:t>críticas</a:t>
            </a:r>
            <a:endParaRPr lang="en-US" dirty="0"/>
          </a:p>
        </p:txBody>
      </p:sp>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10</a:t>
            </a:fld>
            <a:endParaRPr lang="en-US" altLang="en-US" sz="1200" dirty="0">
              <a:solidFill>
                <a:srgbClr val="898989"/>
              </a:solidFill>
            </a:endParaRPr>
          </a:p>
        </p:txBody>
      </p:sp>
    </p:spTree>
    <p:extLst>
      <p:ext uri="{BB962C8B-B14F-4D97-AF65-F5344CB8AC3E}">
        <p14:creationId xmlns:p14="http://schemas.microsoft.com/office/powerpoint/2010/main" val="612365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Opiniones definidas</a:t>
            </a:r>
          </a:p>
        </p:txBody>
      </p:sp>
      <p:sp>
        <p:nvSpPr>
          <p:cNvPr id="23555" name="Rectangle 3"/>
          <p:cNvSpPr>
            <a:spLocks noGrp="1" noChangeArrowheads="1"/>
          </p:cNvSpPr>
          <p:nvPr>
            <p:ph idx="1"/>
          </p:nvPr>
        </p:nvSpPr>
        <p:spPr/>
        <p:txBody>
          <a:bodyPr/>
          <a:lstStyle/>
          <a:p>
            <a:pPr marL="0" indent="0" eaLnBrk="1" hangingPunct="1">
              <a:buNone/>
            </a:pPr>
            <a:r>
              <a:rPr lang="en-GB" dirty="0"/>
              <a:t>Una opinion positiva es …</a:t>
            </a:r>
          </a:p>
          <a:p>
            <a:pPr eaLnBrk="1" hangingPunct="1"/>
            <a:r>
              <a:rPr lang="en-GB" dirty="0"/>
              <a:t>Puntual</a:t>
            </a:r>
          </a:p>
          <a:p>
            <a:pPr eaLnBrk="1" hangingPunct="1"/>
            <a:r>
              <a:rPr lang="en-GB" dirty="0"/>
              <a:t>Específica</a:t>
            </a:r>
          </a:p>
          <a:p>
            <a:pPr eaLnBrk="1" hangingPunct="1"/>
            <a:r>
              <a:rPr lang="en-GB" dirty="0"/>
              <a:t>Descriptiva</a:t>
            </a:r>
          </a:p>
          <a:p>
            <a:pPr eaLnBrk="1" hangingPunct="1"/>
            <a:r>
              <a:rPr lang="en-GB" dirty="0"/>
              <a:t>Relevante</a:t>
            </a:r>
          </a:p>
          <a:p>
            <a:pPr eaLnBrk="1" hangingPunct="1"/>
            <a:r>
              <a:rPr lang="en-GB" dirty="0"/>
              <a:t>Útil</a:t>
            </a:r>
          </a:p>
          <a:p>
            <a:pPr eaLnBrk="1" hangingPunct="1"/>
            <a:r>
              <a:rPr lang="en-GB" dirty="0"/>
              <a:t>Realista</a:t>
            </a:r>
          </a:p>
        </p:txBody>
      </p:sp>
      <p:pic>
        <p:nvPicPr>
          <p:cNvPr id="2" name="Picture 1"/>
          <p:cNvPicPr>
            <a:picLocks noChangeAspect="1"/>
          </p:cNvPicPr>
          <p:nvPr/>
        </p:nvPicPr>
        <p:blipFill>
          <a:blip r:embed="rId3"/>
          <a:stretch>
            <a:fillRect/>
          </a:stretch>
        </p:blipFill>
        <p:spPr>
          <a:xfrm>
            <a:off x="5189529" y="3090495"/>
            <a:ext cx="3934420" cy="3767505"/>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11</a:t>
            </a:fld>
            <a:endParaRPr lang="en-US" altLang="en-US" sz="1200" dirty="0">
              <a:solidFill>
                <a:srgbClr val="898989"/>
              </a:solidFill>
            </a:endParaRPr>
          </a:p>
        </p:txBody>
      </p:sp>
    </p:spTree>
    <p:extLst>
      <p:ext uri="{BB962C8B-B14F-4D97-AF65-F5344CB8AC3E}">
        <p14:creationId xmlns:p14="http://schemas.microsoft.com/office/powerpoint/2010/main" val="3420262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opiniones</a:t>
            </a:r>
          </a:p>
        </p:txBody>
      </p:sp>
      <p:sp>
        <p:nvSpPr>
          <p:cNvPr id="3" name="Content Placeholder 2"/>
          <p:cNvSpPr>
            <a:spLocks noGrp="1"/>
          </p:cNvSpPr>
          <p:nvPr>
            <p:ph idx="1"/>
          </p:nvPr>
        </p:nvSpPr>
        <p:spPr>
          <a:xfrm>
            <a:off x="611560" y="1457400"/>
            <a:ext cx="8064896" cy="4995936"/>
          </a:xfrm>
        </p:spPr>
        <p:txBody>
          <a:bodyPr/>
          <a:lstStyle/>
          <a:p>
            <a:pPr marL="0" indent="0">
              <a:buNone/>
            </a:pPr>
            <a:r>
              <a:rPr lang="en-US" b="1"/>
              <a:t>Escena 1 </a:t>
            </a:r>
          </a:p>
          <a:p>
            <a:r>
              <a:rPr lang="en-US"/>
              <a:t>Es un estudiante en esta clase y un miembro de un equipo de trabajo de 3 personas.  Un miembro ha comenzado a llegar tarde a las reuniones.  La situación está fuera de control pero puede planificar y pronostica varios proyectos donde se necesitará la opinion de cada miembro.  Por favor presente al estudiante una opinion negativa pero constructiva. </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12</a:t>
            </a:fld>
            <a:endParaRPr lang="en-US" altLang="en-US" sz="1200" dirty="0">
              <a:solidFill>
                <a:srgbClr val="898989"/>
              </a:solidFill>
            </a:endParaRPr>
          </a:p>
        </p:txBody>
      </p:sp>
    </p:spTree>
    <p:extLst>
      <p:ext uri="{BB962C8B-B14F-4D97-AF65-F5344CB8AC3E}">
        <p14:creationId xmlns:p14="http://schemas.microsoft.com/office/powerpoint/2010/main" val="1666471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Opiniones</a:t>
            </a:r>
          </a:p>
        </p:txBody>
      </p:sp>
      <p:sp>
        <p:nvSpPr>
          <p:cNvPr id="3" name="Content Placeholder 2"/>
          <p:cNvSpPr>
            <a:spLocks noGrp="1"/>
          </p:cNvSpPr>
          <p:nvPr>
            <p:ph idx="1"/>
          </p:nvPr>
        </p:nvSpPr>
        <p:spPr>
          <a:xfrm>
            <a:off x="611560" y="1457400"/>
            <a:ext cx="8064896" cy="4995936"/>
          </a:xfrm>
        </p:spPr>
        <p:txBody>
          <a:bodyPr>
            <a:normAutofit fontScale="92500" lnSpcReduction="10000"/>
          </a:bodyPr>
          <a:lstStyle/>
          <a:p>
            <a:pPr marL="0" indent="0">
              <a:buNone/>
            </a:pPr>
            <a:r>
              <a:rPr lang="en-US" b="1"/>
              <a:t>Panorama 2 </a:t>
            </a:r>
          </a:p>
          <a:p>
            <a:pPr algn="just"/>
            <a:r>
              <a:rPr lang="en-US"/>
              <a:t>Usted es un estudiante en esta clase y un miembro de un grupo de trabajo de 2 personas. Cuando un miembro del equipo presenta sus presentaciones y se para con las manos en sus bolsillos lo que le muestra al grupo es una imagen negativa a aquellos que están interesados en el Proyecto.  Por favor preséntele al estudiante las opiniones negativas pero constructivas. </a:t>
            </a:r>
          </a:p>
          <a:p>
            <a:pPr marL="0" indent="0">
              <a:buNone/>
            </a:pPr>
            <a:r>
              <a:rPr lang="en-US"/>
              <a:t> </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13</a:t>
            </a:fld>
            <a:endParaRPr lang="en-US" altLang="en-US" sz="1200" dirty="0">
              <a:solidFill>
                <a:srgbClr val="898989"/>
              </a:solidFill>
            </a:endParaRPr>
          </a:p>
        </p:txBody>
      </p:sp>
    </p:spTree>
    <p:extLst>
      <p:ext uri="{BB962C8B-B14F-4D97-AF65-F5344CB8AC3E}">
        <p14:creationId xmlns:p14="http://schemas.microsoft.com/office/powerpoint/2010/main" val="854970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en-US" b="1" dirty="0"/>
              <a:t>Ejercicio de Opiniones</a:t>
            </a:r>
          </a:p>
        </p:txBody>
      </p:sp>
      <p:sp>
        <p:nvSpPr>
          <p:cNvPr id="3" name="Content Placeholder 2"/>
          <p:cNvSpPr>
            <a:spLocks noGrp="1"/>
          </p:cNvSpPr>
          <p:nvPr>
            <p:ph idx="1"/>
          </p:nvPr>
        </p:nvSpPr>
        <p:spPr>
          <a:xfrm>
            <a:off x="611560" y="1457400"/>
            <a:ext cx="8064896" cy="4995936"/>
          </a:xfrm>
        </p:spPr>
        <p:txBody>
          <a:bodyPr/>
          <a:lstStyle/>
          <a:p>
            <a:pPr marL="0" indent="0">
              <a:buNone/>
            </a:pPr>
            <a:r>
              <a:rPr lang="en-US" b="1"/>
              <a:t>Panorama 3 </a:t>
            </a:r>
          </a:p>
          <a:p>
            <a:pPr algn="just"/>
            <a:r>
              <a:rPr lang="en-US"/>
              <a:t>Usted es un estudiante en esta clase y un miembro de un grupo de trabajo de 3 personas.  Un miembro de un equipo no cumple constantemente con la entrega a tiempo de los resultados del Proyecto, lo que cause clasificaciones más bajas para el equipo en el Proyecto.  Por favor ofrezcale al estudiante opiniones negativas pero constructivas. </a:t>
            </a:r>
          </a:p>
        </p:txBody>
      </p:sp>
      <p:pic>
        <p:nvPicPr>
          <p:cNvPr id="4" name="Picture 3"/>
          <p:cNvPicPr>
            <a:picLocks noChangeAspect="1"/>
          </p:cNvPicPr>
          <p:nvPr/>
        </p:nvPicPr>
        <p:blipFill>
          <a:blip r:embed="rId2"/>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14</a:t>
            </a:fld>
            <a:endParaRPr lang="en-US" altLang="en-US" sz="1200" dirty="0">
              <a:solidFill>
                <a:srgbClr val="898989"/>
              </a:solidFill>
            </a:endParaRPr>
          </a:p>
        </p:txBody>
      </p:sp>
    </p:spTree>
    <p:extLst>
      <p:ext uri="{BB962C8B-B14F-4D97-AF65-F5344CB8AC3E}">
        <p14:creationId xmlns:p14="http://schemas.microsoft.com/office/powerpoint/2010/main" val="3497021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570208" cy="923330"/>
          </a:xfrm>
          <a:prstGeom prst="rect">
            <a:avLst/>
          </a:prstGeom>
          <a:noFill/>
        </p:spPr>
        <p:txBody>
          <a:bodyPr wrap="none" rtlCol="0">
            <a:spAutoFit/>
          </a:bodyPr>
          <a:lstStyle/>
          <a:p>
            <a:r>
              <a:rPr lang="en-GB" sz="5400" b="1" dirty="0"/>
              <a:t>Preguntas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15</a:t>
            </a:fld>
            <a:endParaRPr lang="en-US" altLang="en-US" sz="1200" dirty="0">
              <a:solidFill>
                <a:srgbClr val="898989"/>
              </a:solidFill>
            </a:endParaRPr>
          </a:p>
        </p:txBody>
      </p:sp>
    </p:spTree>
    <p:extLst>
      <p:ext uri="{BB962C8B-B14F-4D97-AF65-F5344CB8AC3E}">
        <p14:creationId xmlns:p14="http://schemas.microsoft.com/office/powerpoint/2010/main" val="2337138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Controle su nerviosismo</a:t>
            </a:r>
          </a:p>
        </p:txBody>
      </p:sp>
      <p:sp>
        <p:nvSpPr>
          <p:cNvPr id="23555" name="Rectangle 3"/>
          <p:cNvSpPr>
            <a:spLocks noGrp="1" noChangeArrowheads="1"/>
          </p:cNvSpPr>
          <p:nvPr>
            <p:ph idx="1"/>
          </p:nvPr>
        </p:nvSpPr>
        <p:spPr>
          <a:xfrm>
            <a:off x="179512" y="2204864"/>
            <a:ext cx="6912768" cy="3949899"/>
          </a:xfrm>
        </p:spPr>
        <p:txBody>
          <a:bodyPr/>
          <a:lstStyle/>
          <a:p>
            <a:pPr lvl="0"/>
            <a:r>
              <a:rPr lang="en-GB" dirty="0" err="1"/>
              <a:t>Todos</a:t>
            </a:r>
            <a:r>
              <a:rPr lang="en-GB" dirty="0"/>
              <a:t> </a:t>
            </a:r>
            <a:r>
              <a:rPr lang="en-GB" dirty="0" err="1"/>
              <a:t>nos</a:t>
            </a:r>
            <a:r>
              <a:rPr lang="en-GB" dirty="0"/>
              <a:t> </a:t>
            </a:r>
            <a:r>
              <a:rPr lang="en-GB" dirty="0" err="1"/>
              <a:t>ponemos</a:t>
            </a:r>
            <a:r>
              <a:rPr lang="en-GB" dirty="0"/>
              <a:t> </a:t>
            </a:r>
            <a:r>
              <a:rPr lang="en-GB" dirty="0" err="1"/>
              <a:t>nerviosos</a:t>
            </a:r>
            <a:r>
              <a:rPr lang="en-GB" dirty="0"/>
              <a:t> </a:t>
            </a:r>
            <a:endParaRPr lang="en-US" dirty="0"/>
          </a:p>
          <a:p>
            <a:pPr lvl="0"/>
            <a:r>
              <a:rPr lang="en-GB" dirty="0"/>
              <a:t>No se </a:t>
            </a:r>
            <a:r>
              <a:rPr lang="en-GB" dirty="0" err="1"/>
              <a:t>preocupe</a:t>
            </a:r>
            <a:r>
              <a:rPr lang="en-GB" dirty="0"/>
              <a:t> por </a:t>
            </a:r>
            <a:r>
              <a:rPr lang="en-GB" dirty="0" err="1"/>
              <a:t>estso</a:t>
            </a:r>
            <a:r>
              <a:rPr lang="en-GB" dirty="0"/>
              <a:t> </a:t>
            </a:r>
            <a:endParaRPr lang="en-US" dirty="0"/>
          </a:p>
          <a:p>
            <a:pPr lvl="0"/>
            <a:r>
              <a:rPr lang="en-GB" dirty="0"/>
              <a:t>Los </a:t>
            </a:r>
            <a:r>
              <a:rPr lang="en-GB" dirty="0" err="1"/>
              <a:t>nervios</a:t>
            </a:r>
            <a:r>
              <a:rPr lang="en-GB" dirty="0"/>
              <a:t> </a:t>
            </a:r>
            <a:r>
              <a:rPr lang="en-GB" dirty="0" err="1"/>
              <a:t>controlados</a:t>
            </a:r>
            <a:r>
              <a:rPr lang="en-GB" dirty="0"/>
              <a:t> son </a:t>
            </a:r>
            <a:r>
              <a:rPr lang="en-GB" dirty="0" err="1"/>
              <a:t>beneficiosos</a:t>
            </a:r>
            <a:endParaRPr lang="en-US" dirty="0"/>
          </a:p>
          <a:p>
            <a:pPr lvl="0"/>
            <a:r>
              <a:rPr lang="en-GB" dirty="0" err="1"/>
              <a:t>Bienvenida</a:t>
            </a:r>
            <a:r>
              <a:rPr lang="en-GB" dirty="0"/>
              <a:t> la </a:t>
            </a:r>
            <a:r>
              <a:rPr lang="en-GB" dirty="0" err="1"/>
              <a:t>adrenalina</a:t>
            </a:r>
            <a:endParaRPr lang="en-US" dirty="0"/>
          </a:p>
          <a:p>
            <a:r>
              <a:rPr lang="en-US" dirty="0"/>
              <a:t>¿</a:t>
            </a:r>
            <a:r>
              <a:rPr lang="en-GB" dirty="0" err="1"/>
              <a:t>Cuáles</a:t>
            </a:r>
            <a:r>
              <a:rPr lang="en-GB" dirty="0"/>
              <a:t> son los </a:t>
            </a:r>
            <a:r>
              <a:rPr lang="en-GB" dirty="0" err="1"/>
              <a:t>síntomas</a:t>
            </a:r>
            <a:r>
              <a:rPr lang="en-GB" dirty="0"/>
              <a:t> del </a:t>
            </a:r>
            <a:r>
              <a:rPr lang="en-GB" dirty="0" err="1"/>
              <a:t>nerviosismo</a:t>
            </a:r>
            <a:r>
              <a:rPr lang="en-GB" dirty="0"/>
              <a:t>?</a:t>
            </a:r>
            <a:endParaRPr lang="en-US" dirty="0"/>
          </a:p>
        </p:txBody>
      </p:sp>
      <p:pic>
        <p:nvPicPr>
          <p:cNvPr id="2" name="Picture 1"/>
          <p:cNvPicPr>
            <a:picLocks noChangeAspect="1"/>
          </p:cNvPicPr>
          <p:nvPr/>
        </p:nvPicPr>
        <p:blipFill>
          <a:blip r:embed="rId3"/>
          <a:stretch>
            <a:fillRect/>
          </a:stretch>
        </p:blipFill>
        <p:spPr>
          <a:xfrm>
            <a:off x="6725371" y="1772816"/>
            <a:ext cx="2400300" cy="2743200"/>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16</a:t>
            </a:fld>
            <a:endParaRPr lang="en-US" altLang="en-US" sz="1200" dirty="0">
              <a:solidFill>
                <a:srgbClr val="898989"/>
              </a:solidFill>
            </a:endParaRPr>
          </a:p>
        </p:txBody>
      </p:sp>
    </p:spTree>
    <p:extLst>
      <p:ext uri="{BB962C8B-B14F-4D97-AF65-F5344CB8AC3E}">
        <p14:creationId xmlns:p14="http://schemas.microsoft.com/office/powerpoint/2010/main" val="2096575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Controle su nerviosismo</a:t>
            </a:r>
          </a:p>
        </p:txBody>
      </p:sp>
      <p:sp>
        <p:nvSpPr>
          <p:cNvPr id="23555" name="Rectangle 3"/>
          <p:cNvSpPr>
            <a:spLocks noGrp="1" noChangeArrowheads="1"/>
          </p:cNvSpPr>
          <p:nvPr>
            <p:ph idx="1"/>
          </p:nvPr>
        </p:nvSpPr>
        <p:spPr>
          <a:xfrm>
            <a:off x="467544" y="1628801"/>
            <a:ext cx="8229600" cy="3240359"/>
          </a:xfrm>
        </p:spPr>
        <p:txBody>
          <a:bodyPr/>
          <a:lstStyle/>
          <a:p>
            <a:pPr>
              <a:buFont typeface="Arial" panose="020B0604020202020204" pitchFamily="34" charset="0"/>
              <a:buChar char="•"/>
            </a:pPr>
            <a:r>
              <a:rPr lang="en-US" dirty="0"/>
              <a:t>Más </a:t>
            </a:r>
            <a:r>
              <a:rPr lang="en-US" dirty="0" err="1"/>
              <a:t>experiencia</a:t>
            </a:r>
            <a:r>
              <a:rPr lang="en-US" dirty="0"/>
              <a:t> = </a:t>
            </a:r>
            <a:r>
              <a:rPr lang="en-US" dirty="0" err="1"/>
              <a:t>menos</a:t>
            </a:r>
            <a:r>
              <a:rPr lang="en-US" dirty="0"/>
              <a:t> </a:t>
            </a:r>
            <a:r>
              <a:rPr lang="en-US" dirty="0" err="1"/>
              <a:t>nervios</a:t>
            </a:r>
            <a:r>
              <a:rPr lang="en-US" dirty="0"/>
              <a:t> </a:t>
            </a:r>
          </a:p>
          <a:p>
            <a:pPr lvl="0"/>
            <a:r>
              <a:rPr lang="en-US" dirty="0" err="1"/>
              <a:t>Practicar</a:t>
            </a:r>
            <a:r>
              <a:rPr lang="en-US" dirty="0"/>
              <a:t> con la </a:t>
            </a:r>
            <a:r>
              <a:rPr lang="en-US" dirty="0" err="1"/>
              <a:t>presentación</a:t>
            </a:r>
            <a:r>
              <a:rPr lang="en-US" dirty="0"/>
              <a:t> (no </a:t>
            </a:r>
            <a:r>
              <a:rPr lang="en-US" dirty="0" err="1"/>
              <a:t>memorizarla</a:t>
            </a:r>
            <a:r>
              <a:rPr lang="en-US" dirty="0"/>
              <a:t>) </a:t>
            </a:r>
          </a:p>
          <a:p>
            <a:pPr lvl="0"/>
            <a:r>
              <a:rPr lang="en-US" dirty="0" err="1"/>
              <a:t>Darle</a:t>
            </a:r>
            <a:r>
              <a:rPr lang="en-US" dirty="0"/>
              <a:t> la </a:t>
            </a:r>
            <a:r>
              <a:rPr lang="en-US" dirty="0" err="1"/>
              <a:t>bienvenida</a:t>
            </a:r>
            <a:r>
              <a:rPr lang="en-US" dirty="0"/>
              <a:t> a </a:t>
            </a:r>
            <a:r>
              <a:rPr lang="en-US" dirty="0" err="1"/>
              <a:t>cada</a:t>
            </a:r>
            <a:r>
              <a:rPr lang="en-US" dirty="0"/>
              <a:t> </a:t>
            </a:r>
            <a:r>
              <a:rPr lang="en-US" dirty="0" err="1"/>
              <a:t>miembro</a:t>
            </a:r>
            <a:r>
              <a:rPr lang="en-US" dirty="0"/>
              <a:t> del </a:t>
            </a:r>
            <a:r>
              <a:rPr lang="en-US" dirty="0" err="1"/>
              <a:t>curso</a:t>
            </a:r>
            <a:r>
              <a:rPr lang="en-US" dirty="0"/>
              <a:t> </a:t>
            </a:r>
          </a:p>
          <a:p>
            <a:pPr lvl="0"/>
            <a:r>
              <a:rPr lang="en-US" dirty="0" err="1"/>
              <a:t>Involucrar</a:t>
            </a:r>
            <a:r>
              <a:rPr lang="en-US" dirty="0"/>
              <a:t> el </a:t>
            </a:r>
            <a:r>
              <a:rPr lang="en-US" dirty="0" err="1"/>
              <a:t>grupo</a:t>
            </a:r>
            <a:r>
              <a:rPr lang="en-US" dirty="0"/>
              <a:t> </a:t>
            </a:r>
            <a:r>
              <a:rPr lang="en-US" dirty="0" err="1"/>
              <a:t>en</a:t>
            </a:r>
            <a:r>
              <a:rPr lang="en-US" dirty="0"/>
              <a:t> las </a:t>
            </a:r>
            <a:r>
              <a:rPr lang="en-US" dirty="0" err="1"/>
              <a:t>actividades</a:t>
            </a:r>
            <a:r>
              <a:rPr lang="en-US" dirty="0"/>
              <a:t> </a:t>
            </a:r>
          </a:p>
          <a:p>
            <a:pPr lvl="0"/>
            <a:r>
              <a:rPr lang="en-US" dirty="0" err="1"/>
              <a:t>Preparar</a:t>
            </a:r>
            <a:r>
              <a:rPr lang="en-US" dirty="0"/>
              <a:t> la </a:t>
            </a:r>
            <a:r>
              <a:rPr lang="en-US" dirty="0" err="1"/>
              <a:t>clase</a:t>
            </a:r>
            <a:r>
              <a:rPr lang="en-US" dirty="0"/>
              <a:t> la </a:t>
            </a:r>
            <a:r>
              <a:rPr lang="en-US" dirty="0" err="1"/>
              <a:t>noche</a:t>
            </a:r>
            <a:r>
              <a:rPr lang="en-US" dirty="0"/>
              <a:t> anterior </a:t>
            </a:r>
          </a:p>
        </p:txBody>
      </p:sp>
      <p:pic>
        <p:nvPicPr>
          <p:cNvPr id="3" name="Picture 2"/>
          <p:cNvPicPr>
            <a:picLocks noChangeAspect="1"/>
          </p:cNvPicPr>
          <p:nvPr/>
        </p:nvPicPr>
        <p:blipFill>
          <a:blip r:embed="rId3"/>
          <a:stretch>
            <a:fillRect/>
          </a:stretch>
        </p:blipFill>
        <p:spPr>
          <a:xfrm>
            <a:off x="2339752" y="4823533"/>
            <a:ext cx="4932040" cy="2034467"/>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17</a:t>
            </a:fld>
            <a:endParaRPr lang="en-US" altLang="en-US" sz="1200" dirty="0">
              <a:solidFill>
                <a:srgbClr val="898989"/>
              </a:solidFill>
            </a:endParaRPr>
          </a:p>
        </p:txBody>
      </p:sp>
    </p:spTree>
    <p:extLst>
      <p:ext uri="{BB962C8B-B14F-4D97-AF65-F5344CB8AC3E}">
        <p14:creationId xmlns:p14="http://schemas.microsoft.com/office/powerpoint/2010/main" val="3321986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Controle su nerviosismo</a:t>
            </a:r>
          </a:p>
        </p:txBody>
      </p:sp>
      <p:sp>
        <p:nvSpPr>
          <p:cNvPr id="23555" name="Rectangle 3"/>
          <p:cNvSpPr>
            <a:spLocks noGrp="1" noChangeArrowheads="1"/>
          </p:cNvSpPr>
          <p:nvPr>
            <p:ph idx="1"/>
          </p:nvPr>
        </p:nvSpPr>
        <p:spPr>
          <a:xfrm>
            <a:off x="749082" y="1340768"/>
            <a:ext cx="8229600" cy="3240359"/>
          </a:xfrm>
        </p:spPr>
        <p:txBody>
          <a:bodyPr/>
          <a:lstStyle/>
          <a:p>
            <a:pPr lvl="0"/>
            <a:r>
              <a:rPr lang="en-GB"/>
              <a:t>Llegue temprano y verifique el equipo </a:t>
            </a:r>
            <a:endParaRPr lang="en-US"/>
          </a:p>
          <a:p>
            <a:pPr lvl="0"/>
            <a:r>
              <a:rPr lang="en-GB"/>
              <a:t>Actúe con entusiasmo y confianza </a:t>
            </a:r>
            <a:endParaRPr lang="en-US"/>
          </a:p>
          <a:p>
            <a:pPr lvl="0"/>
            <a:r>
              <a:rPr lang="en-GB"/>
              <a:t>Su conducta puede cambiar sus sentimientos </a:t>
            </a:r>
            <a:endParaRPr lang="en-US"/>
          </a:p>
          <a:p>
            <a:pPr lvl="0"/>
            <a:r>
              <a:rPr lang="en-GB"/>
              <a:t>Si (cuando) tiene problemas en el trabajo – mantenga la calma</a:t>
            </a:r>
            <a:endParaRPr lang="en-US"/>
          </a:p>
          <a:p>
            <a:pPr lvl="0"/>
            <a:r>
              <a:rPr lang="en-GB"/>
              <a:t>No se tome todo con tanta seriedad </a:t>
            </a:r>
            <a:endParaRPr lang="en-US"/>
          </a:p>
          <a:p>
            <a:pPr lvl="0"/>
            <a:r>
              <a:rPr lang="en-GB"/>
              <a:t>Use imagenes mentales para inspirar confianza</a:t>
            </a:r>
            <a:endParaRPr lang="en-US"/>
          </a:p>
        </p:txBody>
      </p:sp>
      <p:pic>
        <p:nvPicPr>
          <p:cNvPr id="2" name="Picture 1"/>
          <p:cNvPicPr>
            <a:picLocks noChangeAspect="1"/>
          </p:cNvPicPr>
          <p:nvPr/>
        </p:nvPicPr>
        <p:blipFill>
          <a:blip r:embed="rId3"/>
          <a:stretch>
            <a:fillRect/>
          </a:stretch>
        </p:blipFill>
        <p:spPr>
          <a:xfrm>
            <a:off x="3275856" y="5247017"/>
            <a:ext cx="2505974" cy="1610983"/>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18</a:t>
            </a:fld>
            <a:endParaRPr lang="en-US" altLang="en-US" sz="1200" dirty="0">
              <a:solidFill>
                <a:srgbClr val="898989"/>
              </a:solidFill>
            </a:endParaRPr>
          </a:p>
        </p:txBody>
      </p:sp>
    </p:spTree>
    <p:extLst>
      <p:ext uri="{BB962C8B-B14F-4D97-AF65-F5344CB8AC3E}">
        <p14:creationId xmlns:p14="http://schemas.microsoft.com/office/powerpoint/2010/main" val="1963263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en-US" b="1" dirty="0"/>
              <a:t>Objetivos de la sesión</a:t>
            </a:r>
          </a:p>
        </p:txBody>
      </p:sp>
      <p:sp>
        <p:nvSpPr>
          <p:cNvPr id="5" name="Rectangle 3"/>
          <p:cNvSpPr>
            <a:spLocks noGrp="1" noChangeArrowheads="1"/>
          </p:cNvSpPr>
          <p:nvPr>
            <p:ph idx="1"/>
          </p:nvPr>
        </p:nvSpPr>
        <p:spPr>
          <a:xfrm>
            <a:off x="457200" y="1600201"/>
            <a:ext cx="8229600" cy="3773016"/>
          </a:xfrm>
        </p:spPr>
        <p:txBody>
          <a:bodyPr>
            <a:normAutofit fontScale="92500"/>
          </a:bodyPr>
          <a:lstStyle/>
          <a:p>
            <a:r>
              <a:rPr lang="en-GB" dirty="0"/>
              <a:t>Al final de </a:t>
            </a:r>
            <a:r>
              <a:rPr lang="en-GB" dirty="0" err="1"/>
              <a:t>estas</a:t>
            </a:r>
            <a:r>
              <a:rPr lang="en-GB" dirty="0"/>
              <a:t> </a:t>
            </a:r>
            <a:r>
              <a:rPr lang="en-GB" dirty="0" err="1"/>
              <a:t>sesiones</a:t>
            </a:r>
            <a:r>
              <a:rPr lang="en-GB" dirty="0"/>
              <a:t> los </a:t>
            </a:r>
            <a:r>
              <a:rPr lang="en-GB" dirty="0" err="1"/>
              <a:t>delegados</a:t>
            </a:r>
            <a:r>
              <a:rPr lang="en-GB" dirty="0"/>
              <a:t> </a:t>
            </a:r>
            <a:r>
              <a:rPr lang="en-GB" dirty="0" err="1"/>
              <a:t>podrán</a:t>
            </a:r>
            <a:r>
              <a:rPr lang="en-GB" dirty="0"/>
              <a:t>: </a:t>
            </a:r>
            <a:endParaRPr lang="en-US" dirty="0"/>
          </a:p>
          <a:p>
            <a:pPr lvl="0"/>
            <a:r>
              <a:rPr lang="en-GB" dirty="0" err="1"/>
              <a:t>Identificar</a:t>
            </a:r>
            <a:r>
              <a:rPr lang="en-GB" dirty="0"/>
              <a:t> las </a:t>
            </a:r>
            <a:r>
              <a:rPr lang="en-GB" dirty="0" err="1"/>
              <a:t>características</a:t>
            </a:r>
            <a:r>
              <a:rPr lang="en-GB" dirty="0"/>
              <a:t> de un </a:t>
            </a:r>
            <a:r>
              <a:rPr lang="en-GB" dirty="0" err="1"/>
              <a:t>buena</a:t>
            </a:r>
            <a:r>
              <a:rPr lang="en-GB" dirty="0"/>
              <a:t> </a:t>
            </a:r>
            <a:r>
              <a:rPr lang="en-GB" dirty="0" err="1"/>
              <a:t>presentación</a:t>
            </a:r>
            <a:r>
              <a:rPr lang="en-GB" dirty="0"/>
              <a:t> de </a:t>
            </a:r>
            <a:r>
              <a:rPr lang="en-GB" dirty="0" err="1"/>
              <a:t>capacitación</a:t>
            </a:r>
            <a:endParaRPr lang="en-US" dirty="0"/>
          </a:p>
          <a:p>
            <a:pPr lvl="0"/>
            <a:r>
              <a:rPr lang="en-GB" dirty="0" err="1"/>
              <a:t>Explicar</a:t>
            </a:r>
            <a:r>
              <a:rPr lang="en-GB" dirty="0"/>
              <a:t> el </a:t>
            </a:r>
            <a:r>
              <a:rPr lang="en-GB" dirty="0" err="1"/>
              <a:t>propósito</a:t>
            </a:r>
            <a:r>
              <a:rPr lang="en-GB" dirty="0"/>
              <a:t> y el </a:t>
            </a:r>
            <a:r>
              <a:rPr lang="en-GB" dirty="0" err="1"/>
              <a:t>valor</a:t>
            </a:r>
            <a:r>
              <a:rPr lang="en-GB" dirty="0"/>
              <a:t> de los </a:t>
            </a:r>
            <a:r>
              <a:rPr lang="en-GB" dirty="0" err="1"/>
              <a:t>commentarios</a:t>
            </a:r>
            <a:r>
              <a:rPr lang="en-GB" dirty="0"/>
              <a:t> </a:t>
            </a:r>
            <a:endParaRPr lang="en-US" dirty="0"/>
          </a:p>
          <a:p>
            <a:pPr lvl="0"/>
            <a:r>
              <a:rPr lang="en-GB" dirty="0" err="1"/>
              <a:t>Aplicar</a:t>
            </a:r>
            <a:r>
              <a:rPr lang="en-GB" dirty="0"/>
              <a:t> los </a:t>
            </a:r>
            <a:r>
              <a:rPr lang="en-GB" dirty="0" err="1"/>
              <a:t>métodos</a:t>
            </a:r>
            <a:r>
              <a:rPr lang="en-GB" dirty="0"/>
              <a:t> para </a:t>
            </a:r>
            <a:r>
              <a:rPr lang="en-GB" dirty="0" err="1"/>
              <a:t>controlar</a:t>
            </a:r>
            <a:r>
              <a:rPr lang="en-GB" dirty="0"/>
              <a:t> </a:t>
            </a:r>
            <a:r>
              <a:rPr lang="en-GB" dirty="0" err="1"/>
              <a:t>su</a:t>
            </a:r>
            <a:r>
              <a:rPr lang="en-GB" dirty="0"/>
              <a:t> </a:t>
            </a:r>
            <a:r>
              <a:rPr lang="en-GB" dirty="0" err="1"/>
              <a:t>nerviosismo</a:t>
            </a:r>
            <a:endParaRPr lang="en-US" dirty="0"/>
          </a:p>
        </p:txBody>
      </p:sp>
      <p:pic>
        <p:nvPicPr>
          <p:cNvPr id="6" name="Picture 5"/>
          <p:cNvPicPr>
            <a:picLocks noChangeAspect="1"/>
          </p:cNvPicPr>
          <p:nvPr/>
        </p:nvPicPr>
        <p:blipFill>
          <a:blip r:embed="rId3"/>
          <a:stretch>
            <a:fillRect/>
          </a:stretch>
        </p:blipFill>
        <p:spPr>
          <a:xfrm>
            <a:off x="5580112" y="4854663"/>
            <a:ext cx="3279387" cy="1402233"/>
          </a:xfrm>
          <a:prstGeom prst="rect">
            <a:avLst/>
          </a:prstGeom>
        </p:spPr>
      </p:pic>
      <p:sp>
        <p:nvSpPr>
          <p:cNvPr id="7"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19</a:t>
            </a:fld>
            <a:endParaRPr lang="en-US" altLang="en-US" sz="1200" dirty="0">
              <a:solidFill>
                <a:srgbClr val="898989"/>
              </a:solidFill>
            </a:endParaRPr>
          </a:p>
        </p:txBody>
      </p:sp>
    </p:spTree>
    <p:extLst>
      <p:ext uri="{BB962C8B-B14F-4D97-AF65-F5344CB8AC3E}">
        <p14:creationId xmlns:p14="http://schemas.microsoft.com/office/powerpoint/2010/main" val="816406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en-US" b="1" dirty="0"/>
              <a:t>Objetivos de la sesión</a:t>
            </a:r>
          </a:p>
        </p:txBody>
      </p:sp>
      <p:sp>
        <p:nvSpPr>
          <p:cNvPr id="5" name="Rectangle 3"/>
          <p:cNvSpPr>
            <a:spLocks noGrp="1" noChangeArrowheads="1"/>
          </p:cNvSpPr>
          <p:nvPr>
            <p:ph idx="1"/>
          </p:nvPr>
        </p:nvSpPr>
        <p:spPr/>
        <p:txBody>
          <a:bodyPr>
            <a:normAutofit/>
          </a:bodyPr>
          <a:lstStyle/>
          <a:p>
            <a:pPr marL="0" indent="0">
              <a:buNone/>
            </a:pPr>
            <a:r>
              <a:rPr lang="en-GB" sz="3000"/>
              <a:t>Al final de estas sesiones, los delegados podrán: </a:t>
            </a:r>
            <a:endParaRPr lang="en-US" sz="3000"/>
          </a:p>
          <a:p>
            <a:pPr lvl="0"/>
            <a:r>
              <a:rPr lang="en-GB" sz="3000"/>
              <a:t>Identificar las características de una buena (o deficiente) presentación de capacitación. </a:t>
            </a:r>
            <a:endParaRPr lang="en-US" sz="3000"/>
          </a:p>
          <a:p>
            <a:pPr lvl="0"/>
            <a:r>
              <a:rPr lang="en-GB" sz="3000"/>
              <a:t>Explicar el propósito y el valor de las opiniones </a:t>
            </a:r>
            <a:endParaRPr lang="en-US" sz="3000"/>
          </a:p>
          <a:p>
            <a:pPr lvl="0"/>
            <a:r>
              <a:rPr lang="en-GB" sz="3000"/>
              <a:t>Aplicar los métodos para controlar su nerviosismo</a:t>
            </a:r>
            <a:endParaRPr lang="en-US" sz="3000"/>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
        <p:nvSpPr>
          <p:cNvPr id="7"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2</a:t>
            </a:fld>
            <a:endParaRPr lang="en-US" altLang="en-US" sz="1200" dirty="0">
              <a:solidFill>
                <a:srgbClr val="898989"/>
              </a:solidFill>
            </a:endParaRPr>
          </a:p>
        </p:txBody>
      </p:sp>
    </p:spTree>
    <p:extLst>
      <p:ext uri="{BB962C8B-B14F-4D97-AF65-F5344CB8AC3E}">
        <p14:creationId xmlns:p14="http://schemas.microsoft.com/office/powerpoint/2010/main" val="200295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570208" cy="923330"/>
          </a:xfrm>
          <a:prstGeom prst="rect">
            <a:avLst/>
          </a:prstGeom>
          <a:noFill/>
        </p:spPr>
        <p:txBody>
          <a:bodyPr wrap="none" rtlCol="0">
            <a:spAutoFit/>
          </a:bodyPr>
          <a:lstStyle/>
          <a:p>
            <a:r>
              <a:rPr lang="en-GB" sz="5400" b="1" dirty="0"/>
              <a:t>Preguntas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20</a:t>
            </a:fld>
            <a:endParaRPr lang="en-US" altLang="en-US" sz="1200" dirty="0">
              <a:solidFill>
                <a:srgbClr val="898989"/>
              </a:solidFill>
            </a:endParaRPr>
          </a:p>
        </p:txBody>
      </p:sp>
    </p:spTree>
    <p:extLst>
      <p:ext uri="{BB962C8B-B14F-4D97-AF65-F5344CB8AC3E}">
        <p14:creationId xmlns:p14="http://schemas.microsoft.com/office/powerpoint/2010/main" val="3665480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692150"/>
            <a:ext cx="9144000" cy="1371600"/>
          </a:xfrm>
          <a:noFill/>
        </p:spPr>
        <p:txBody>
          <a:bodyPr/>
          <a:lstStyle/>
          <a:p>
            <a:pPr eaLnBrk="1" hangingPunct="1"/>
            <a:r>
              <a:rPr lang="en-GB" sz="4000" b="1"/>
              <a:t>Buen Presentador vs. Presentador Deficiente</a:t>
            </a:r>
          </a:p>
        </p:txBody>
      </p:sp>
      <p:sp>
        <p:nvSpPr>
          <p:cNvPr id="21509" name="Rectangle 4"/>
          <p:cNvSpPr>
            <a:spLocks noChangeArrowheads="1"/>
          </p:cNvSpPr>
          <p:nvPr/>
        </p:nvSpPr>
        <p:spPr bwMode="auto">
          <a:xfrm>
            <a:off x="1143000" y="4999501"/>
            <a:ext cx="6957392" cy="954750"/>
          </a:xfrm>
          <a:prstGeom prst="rect">
            <a:avLst/>
          </a:prstGeom>
          <a:noFill/>
          <a:ln w="9525">
            <a:noFill/>
            <a:miter lim="800000"/>
            <a:headEnd/>
            <a:tailEnd/>
          </a:ln>
        </p:spPr>
        <p:txBody>
          <a:bodyPr wrap="square" lIns="92075" tIns="46038" rIns="92075" bIns="46038" anchor="ctr">
            <a:spAutoFit/>
          </a:bodyPr>
          <a:lstStyle/>
          <a:p>
            <a:pPr algn="ctr" eaLnBrk="1" hangingPunct="1"/>
            <a:r>
              <a:rPr lang="en-US" sz="2800"/>
              <a:t>¡</a:t>
            </a:r>
            <a:r>
              <a:rPr lang="en-GB" sz="2800" b="1">
                <a:latin typeface="+mj-lt"/>
              </a:rPr>
              <a:t>Las buenas presentaciones no se realizan sin preparación!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00" y="2692400"/>
            <a:ext cx="8178800" cy="1473200"/>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3</a:t>
            </a:fld>
            <a:endParaRPr lang="en-US" altLang="en-US" sz="1200" dirty="0">
              <a:solidFill>
                <a:srgbClr val="898989"/>
              </a:solidFill>
            </a:endParaRPr>
          </a:p>
        </p:txBody>
      </p:sp>
    </p:spTree>
    <p:extLst>
      <p:ext uri="{BB962C8B-B14F-4D97-AF65-F5344CB8AC3E}">
        <p14:creationId xmlns:p14="http://schemas.microsoft.com/office/powerpoint/2010/main" val="150316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864096"/>
          </a:xfrm>
        </p:spPr>
        <p:txBody>
          <a:bodyPr/>
          <a:lstStyle/>
          <a:p>
            <a:r>
              <a:rPr lang="en-US" b="1" dirty="0"/>
              <a:t>Ejercicio de Presentación</a:t>
            </a:r>
          </a:p>
        </p:txBody>
      </p:sp>
      <p:sp>
        <p:nvSpPr>
          <p:cNvPr id="3" name="Content Placeholder 2"/>
          <p:cNvSpPr>
            <a:spLocks noGrp="1"/>
          </p:cNvSpPr>
          <p:nvPr>
            <p:ph idx="1"/>
          </p:nvPr>
        </p:nvSpPr>
        <p:spPr>
          <a:xfrm>
            <a:off x="611560" y="1988840"/>
            <a:ext cx="8280920" cy="4093915"/>
          </a:xfrm>
        </p:spPr>
        <p:txBody>
          <a:bodyPr/>
          <a:lstStyle/>
          <a:p>
            <a:pPr marL="0" indent="0">
              <a:buNone/>
            </a:pPr>
            <a:r>
              <a:rPr lang="en-US" dirty="0"/>
              <a:t>Presentador Bueno </a:t>
            </a:r>
            <a:r>
              <a:rPr lang="en-US" dirty="0" err="1"/>
              <a:t>vs</a:t>
            </a:r>
            <a:r>
              <a:rPr lang="en-US" dirty="0"/>
              <a:t> Presentador Deficiente</a:t>
            </a:r>
          </a:p>
          <a:p>
            <a:pPr marL="0" indent="0">
              <a:buNone/>
            </a:pPr>
            <a:endParaRPr lang="en-US" dirty="0"/>
          </a:p>
          <a:p>
            <a:pPr marL="0" indent="0">
              <a:buNone/>
            </a:pP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4</a:t>
            </a:fld>
            <a:endParaRPr lang="en-US" altLang="en-US" sz="1200" dirty="0">
              <a:solidFill>
                <a:srgbClr val="898989"/>
              </a:solidFill>
            </a:endParaRPr>
          </a:p>
        </p:txBody>
      </p:sp>
    </p:spTree>
    <p:extLst>
      <p:ext uri="{BB962C8B-B14F-4D97-AF65-F5344CB8AC3E}">
        <p14:creationId xmlns:p14="http://schemas.microsoft.com/office/powerpoint/2010/main" val="3356913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864096"/>
          </a:xfrm>
        </p:spPr>
        <p:txBody>
          <a:bodyPr/>
          <a:lstStyle/>
          <a:p>
            <a:r>
              <a:rPr lang="en-US" b="1" dirty="0"/>
              <a:t>Ejercicio de Presentación</a:t>
            </a:r>
          </a:p>
        </p:txBody>
      </p:sp>
      <p:sp>
        <p:nvSpPr>
          <p:cNvPr id="3" name="Content Placeholder 2"/>
          <p:cNvSpPr>
            <a:spLocks noGrp="1"/>
          </p:cNvSpPr>
          <p:nvPr>
            <p:ph idx="1"/>
          </p:nvPr>
        </p:nvSpPr>
        <p:spPr>
          <a:xfrm>
            <a:off x="611560" y="1196752"/>
            <a:ext cx="8280920" cy="4669979"/>
          </a:xfrm>
        </p:spPr>
        <p:txBody>
          <a:bodyPr/>
          <a:lstStyle/>
          <a:p>
            <a:r>
              <a:rPr lang="en-US"/>
              <a:t>Ahora dividan el grupo en 2 iguales </a:t>
            </a:r>
          </a:p>
          <a:p>
            <a:r>
              <a:rPr lang="en-US"/>
              <a:t>Grupo 1 = Presentador Bueno </a:t>
            </a:r>
          </a:p>
          <a:p>
            <a:r>
              <a:rPr lang="en-US"/>
              <a:t>Grupo 2 = Presentador Deficiente  </a:t>
            </a:r>
          </a:p>
          <a:p>
            <a:r>
              <a:rPr lang="en-US"/>
              <a:t>Una los resultados individuales </a:t>
            </a:r>
          </a:p>
          <a:p>
            <a:r>
              <a:rPr lang="en-US"/>
              <a:t>Preséntelos nuevamente al grupo </a:t>
            </a:r>
          </a:p>
          <a:p>
            <a:r>
              <a:rPr lang="en-US"/>
              <a:t>Use cualquier método que esté disponible </a:t>
            </a:r>
          </a:p>
          <a:p>
            <a:r>
              <a:rPr lang="en-US"/>
              <a:t>Elija si desea usar 1 presentador o varios </a:t>
            </a:r>
          </a:p>
          <a:p>
            <a:r>
              <a:rPr lang="en-US"/>
              <a:t>¡Diviértanse!</a:t>
            </a:r>
          </a:p>
          <a:p>
            <a:pPr marL="0" indent="0">
              <a:buNone/>
            </a:pP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5</a:t>
            </a:fld>
            <a:endParaRPr lang="en-US" altLang="en-US" sz="1200" dirty="0">
              <a:solidFill>
                <a:srgbClr val="898989"/>
              </a:solidFill>
            </a:endParaRPr>
          </a:p>
        </p:txBody>
      </p:sp>
    </p:spTree>
    <p:extLst>
      <p:ext uri="{BB962C8B-B14F-4D97-AF65-F5344CB8AC3E}">
        <p14:creationId xmlns:p14="http://schemas.microsoft.com/office/powerpoint/2010/main" val="373177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570208" cy="923330"/>
          </a:xfrm>
          <a:prstGeom prst="rect">
            <a:avLst/>
          </a:prstGeom>
          <a:noFill/>
        </p:spPr>
        <p:txBody>
          <a:bodyPr wrap="none" rtlCol="0">
            <a:spAutoFit/>
          </a:bodyPr>
          <a:lstStyle/>
          <a:p>
            <a:r>
              <a:rPr lang="en-GB" sz="5400" b="1" dirty="0"/>
              <a:t>Preguntas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6</a:t>
            </a:fld>
            <a:endParaRPr lang="en-US" altLang="en-US" sz="1200" dirty="0">
              <a:solidFill>
                <a:srgbClr val="898989"/>
              </a:solidFill>
            </a:endParaRPr>
          </a:p>
        </p:txBody>
      </p:sp>
    </p:spTree>
    <p:extLst>
      <p:ext uri="{BB962C8B-B14F-4D97-AF65-F5344CB8AC3E}">
        <p14:creationId xmlns:p14="http://schemas.microsoft.com/office/powerpoint/2010/main" val="1220991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9552" y="476672"/>
            <a:ext cx="8229600" cy="863625"/>
          </a:xfrm>
          <a:noFill/>
        </p:spPr>
        <p:txBody>
          <a:bodyPr/>
          <a:lstStyle/>
          <a:p>
            <a:pPr eaLnBrk="1" hangingPunct="1"/>
            <a:r>
              <a:rPr lang="en-US" dirty="0" err="1"/>
              <a:t>Retroalimentación</a:t>
            </a:r>
            <a:r>
              <a:rPr lang="en-US" dirty="0"/>
              <a:t> </a:t>
            </a:r>
            <a:endParaRPr lang="en-GB" b="1" dirty="0"/>
          </a:p>
        </p:txBody>
      </p:sp>
      <p:pic>
        <p:nvPicPr>
          <p:cNvPr id="22533" name="Picture 3"/>
          <p:cNvPicPr>
            <a:picLocks noChangeArrowheads="1"/>
          </p:cNvPicPr>
          <p:nvPr/>
        </p:nvPicPr>
        <p:blipFill>
          <a:blip r:embed="rId3" cstate="print"/>
          <a:srcRect/>
          <a:stretch>
            <a:fillRect/>
          </a:stretch>
        </p:blipFill>
        <p:spPr bwMode="auto">
          <a:xfrm>
            <a:off x="1023938" y="2060575"/>
            <a:ext cx="3570288" cy="2312988"/>
          </a:xfrm>
          <a:prstGeom prst="rect">
            <a:avLst/>
          </a:prstGeom>
          <a:noFill/>
          <a:ln w="9525">
            <a:noFill/>
            <a:miter lim="800000"/>
            <a:headEnd/>
            <a:tailEnd/>
          </a:ln>
        </p:spPr>
      </p:pic>
      <p:sp>
        <p:nvSpPr>
          <p:cNvPr id="2" name="TextBox 1"/>
          <p:cNvSpPr txBox="1"/>
          <p:nvPr/>
        </p:nvSpPr>
        <p:spPr>
          <a:xfrm>
            <a:off x="971600" y="4509120"/>
            <a:ext cx="6768752" cy="1200329"/>
          </a:xfrm>
          <a:prstGeom prst="rect">
            <a:avLst/>
          </a:prstGeom>
          <a:noFill/>
        </p:spPr>
        <p:txBody>
          <a:bodyPr wrap="square" rtlCol="0">
            <a:spAutoFit/>
          </a:bodyPr>
          <a:lstStyle/>
          <a:p>
            <a:r>
              <a:rPr lang="en-US" dirty="0"/>
              <a:t>El </a:t>
            </a:r>
            <a:r>
              <a:rPr lang="en-US" dirty="0" err="1"/>
              <a:t>retroalimentaciónes</a:t>
            </a:r>
            <a:r>
              <a:rPr lang="en-US" dirty="0"/>
              <a:t> son </a:t>
            </a:r>
            <a:r>
              <a:rPr lang="en-US" dirty="0" err="1"/>
              <a:t>como</a:t>
            </a:r>
            <a:r>
              <a:rPr lang="en-US" dirty="0"/>
              <a:t> un </a:t>
            </a:r>
            <a:r>
              <a:rPr lang="en-US" dirty="0" err="1"/>
              <a:t>espejo</a:t>
            </a:r>
            <a:r>
              <a:rPr lang="en-US" dirty="0"/>
              <a:t>.  Es una </a:t>
            </a:r>
            <a:r>
              <a:rPr lang="en-US" dirty="0" err="1"/>
              <a:t>reflexión</a:t>
            </a:r>
            <a:r>
              <a:rPr lang="en-US" dirty="0"/>
              <a:t> </a:t>
            </a:r>
            <a:r>
              <a:rPr lang="en-US" dirty="0" err="1"/>
              <a:t>sobre</a:t>
            </a:r>
            <a:r>
              <a:rPr lang="en-US" dirty="0"/>
              <a:t> el </a:t>
            </a:r>
            <a:r>
              <a:rPr lang="en-US" dirty="0" err="1"/>
              <a:t>rendimiento</a:t>
            </a:r>
            <a:r>
              <a:rPr lang="en-US" dirty="0"/>
              <a:t> del </a:t>
            </a:r>
            <a:r>
              <a:rPr lang="en-US" dirty="0" err="1"/>
              <a:t>miembro</a:t>
            </a:r>
            <a:r>
              <a:rPr lang="en-US" dirty="0"/>
              <a:t> del </a:t>
            </a:r>
            <a:r>
              <a:rPr lang="en-US" dirty="0" err="1"/>
              <a:t>equipo</a:t>
            </a:r>
            <a:r>
              <a:rPr lang="en-US" dirty="0"/>
              <a:t> que </a:t>
            </a:r>
            <a:r>
              <a:rPr lang="en-US" dirty="0" err="1"/>
              <a:t>recibe</a:t>
            </a:r>
            <a:r>
              <a:rPr lang="en-US" dirty="0"/>
              <a:t> </a:t>
            </a:r>
            <a:r>
              <a:rPr lang="en-US" dirty="0" err="1"/>
              <a:t>cada</a:t>
            </a:r>
            <a:r>
              <a:rPr lang="en-US" dirty="0"/>
              <a:t> </a:t>
            </a:r>
            <a:r>
              <a:rPr lang="en-US" dirty="0" err="1"/>
              <a:t>uno</a:t>
            </a:r>
            <a:r>
              <a:rPr lang="en-US" dirty="0"/>
              <a:t> de </a:t>
            </a:r>
            <a:r>
              <a:rPr lang="en-US" dirty="0" err="1"/>
              <a:t>ellos</a:t>
            </a:r>
            <a:r>
              <a:rPr lang="en-US" dirty="0"/>
              <a:t>.  La </a:t>
            </a:r>
            <a:r>
              <a:rPr lang="en-US" dirty="0" err="1"/>
              <a:t>reflexión</a:t>
            </a:r>
            <a:r>
              <a:rPr lang="en-US" dirty="0"/>
              <a:t> </a:t>
            </a:r>
            <a:r>
              <a:rPr lang="en-US" dirty="0" err="1"/>
              <a:t>también</a:t>
            </a:r>
            <a:r>
              <a:rPr lang="en-US" dirty="0"/>
              <a:t> cambia </a:t>
            </a:r>
            <a:r>
              <a:rPr lang="en-US" dirty="0" err="1"/>
              <a:t>cuando</a:t>
            </a:r>
            <a:r>
              <a:rPr lang="en-US" dirty="0"/>
              <a:t> un </a:t>
            </a:r>
            <a:r>
              <a:rPr lang="en-US" dirty="0" err="1"/>
              <a:t>miembro</a:t>
            </a:r>
            <a:r>
              <a:rPr lang="en-US" dirty="0"/>
              <a:t> del </a:t>
            </a:r>
            <a:r>
              <a:rPr lang="en-US" dirty="0" err="1"/>
              <a:t>equipo</a:t>
            </a:r>
            <a:r>
              <a:rPr lang="en-US" dirty="0"/>
              <a:t> cambia. </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7</a:t>
            </a:fld>
            <a:endParaRPr lang="en-US" altLang="en-US" sz="1200" dirty="0">
              <a:solidFill>
                <a:srgbClr val="898989"/>
              </a:solidFill>
            </a:endParaRPr>
          </a:p>
        </p:txBody>
      </p:sp>
    </p:spTree>
    <p:extLst>
      <p:ext uri="{BB962C8B-B14F-4D97-AF65-F5344CB8AC3E}">
        <p14:creationId xmlns:p14="http://schemas.microsoft.com/office/powerpoint/2010/main" val="975452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Observaciones</a:t>
            </a:r>
          </a:p>
        </p:txBody>
      </p:sp>
      <p:sp>
        <p:nvSpPr>
          <p:cNvPr id="23555" name="Rectangle 3"/>
          <p:cNvSpPr>
            <a:spLocks noGrp="1" noChangeArrowheads="1"/>
          </p:cNvSpPr>
          <p:nvPr>
            <p:ph idx="1"/>
          </p:nvPr>
        </p:nvSpPr>
        <p:spPr/>
        <p:txBody>
          <a:bodyPr/>
          <a:lstStyle/>
          <a:p>
            <a:r>
              <a:rPr lang="en-US" u="sng" dirty="0"/>
              <a:t>¿</a:t>
            </a:r>
            <a:r>
              <a:rPr lang="en-GB" dirty="0" err="1"/>
              <a:t>Porqué</a:t>
            </a:r>
            <a:r>
              <a:rPr lang="en-GB" dirty="0"/>
              <a:t> </a:t>
            </a:r>
            <a:r>
              <a:rPr lang="en-GB" dirty="0" err="1"/>
              <a:t>necesita</a:t>
            </a:r>
            <a:r>
              <a:rPr lang="en-GB" dirty="0"/>
              <a:t> </a:t>
            </a:r>
            <a:r>
              <a:rPr lang="en-GB" dirty="0" err="1"/>
              <a:t>recibir</a:t>
            </a:r>
            <a:r>
              <a:rPr lang="en-GB" dirty="0"/>
              <a:t> los </a:t>
            </a:r>
            <a:r>
              <a:rPr lang="en-GB" dirty="0" err="1"/>
              <a:t>commentarios</a:t>
            </a:r>
            <a:r>
              <a:rPr lang="en-GB" dirty="0"/>
              <a:t>? </a:t>
            </a:r>
            <a:endParaRPr lang="en-US" dirty="0"/>
          </a:p>
          <a:p>
            <a:pPr marL="0" lvl="0" indent="0">
              <a:buNone/>
            </a:pPr>
            <a:r>
              <a:rPr lang="en-US" dirty="0"/>
              <a:t>- Para </a:t>
            </a:r>
            <a:r>
              <a:rPr lang="en-US" dirty="0" err="1"/>
              <a:t>mejorar</a:t>
            </a:r>
            <a:r>
              <a:rPr lang="en-US" dirty="0"/>
              <a:t> y </a:t>
            </a:r>
            <a:r>
              <a:rPr lang="en-US" dirty="0" err="1"/>
              <a:t>desarrollarse</a:t>
            </a:r>
            <a:r>
              <a:rPr lang="en-US" dirty="0"/>
              <a:t> </a:t>
            </a:r>
          </a:p>
          <a:p>
            <a:r>
              <a:rPr lang="en-US" u="sng" dirty="0"/>
              <a:t>¿</a:t>
            </a:r>
            <a:r>
              <a:rPr lang="en-US" dirty="0" err="1"/>
              <a:t>Cuándo</a:t>
            </a:r>
            <a:r>
              <a:rPr lang="en-US" dirty="0"/>
              <a:t>?</a:t>
            </a:r>
          </a:p>
          <a:p>
            <a:pPr marL="0" lvl="0" indent="0">
              <a:buNone/>
            </a:pPr>
            <a:r>
              <a:rPr lang="en-US" dirty="0"/>
              <a:t> - Tan pronto sea </a:t>
            </a:r>
            <a:r>
              <a:rPr lang="en-US" dirty="0" err="1"/>
              <a:t>posible</a:t>
            </a:r>
            <a:r>
              <a:rPr lang="en-US" dirty="0"/>
              <a:t> </a:t>
            </a:r>
          </a:p>
          <a:p>
            <a:r>
              <a:rPr lang="en-US" u="sng" dirty="0"/>
              <a:t>¿</a:t>
            </a:r>
            <a:r>
              <a:rPr lang="en-US" dirty="0" err="1"/>
              <a:t>Qué</a:t>
            </a:r>
            <a:r>
              <a:rPr lang="en-US" dirty="0"/>
              <a:t> </a:t>
            </a:r>
            <a:r>
              <a:rPr lang="en-US" dirty="0" err="1"/>
              <a:t>tipo</a:t>
            </a:r>
            <a:r>
              <a:rPr lang="en-US" dirty="0"/>
              <a:t> de </a:t>
            </a:r>
            <a:r>
              <a:rPr lang="en-US" dirty="0" err="1"/>
              <a:t>opiniones</a:t>
            </a:r>
            <a:r>
              <a:rPr lang="en-US" dirty="0"/>
              <a:t>?</a:t>
            </a:r>
          </a:p>
          <a:p>
            <a:pPr marL="0" lvl="0" indent="0">
              <a:buNone/>
            </a:pPr>
            <a:r>
              <a:rPr lang="en-US" dirty="0"/>
              <a:t> - La </a:t>
            </a:r>
            <a:r>
              <a:rPr lang="en-US" dirty="0" err="1"/>
              <a:t>mayoría</a:t>
            </a:r>
            <a:r>
              <a:rPr lang="en-US" dirty="0"/>
              <a:t> son </a:t>
            </a:r>
            <a:r>
              <a:rPr lang="en-US" dirty="0" err="1"/>
              <a:t>positivas</a:t>
            </a:r>
            <a:endParaRPr lang="en-US" dirty="0"/>
          </a:p>
          <a:p>
            <a:r>
              <a:rPr lang="en-US" dirty="0"/>
              <a:t>¿</a:t>
            </a:r>
            <a:r>
              <a:rPr lang="en-US" dirty="0" err="1"/>
              <a:t>Cómo</a:t>
            </a:r>
            <a:r>
              <a:rPr lang="en-US" dirty="0"/>
              <a:t> se </a:t>
            </a:r>
            <a:r>
              <a:rPr lang="en-US" dirty="0" err="1"/>
              <a:t>presenta</a:t>
            </a:r>
            <a:r>
              <a:rPr lang="en-US" dirty="0"/>
              <a:t> un </a:t>
            </a:r>
            <a:r>
              <a:rPr lang="en-US" dirty="0" err="1"/>
              <a:t>commentario</a:t>
            </a:r>
            <a:r>
              <a:rPr lang="en-US" dirty="0"/>
              <a:t> </a:t>
            </a:r>
            <a:r>
              <a:rPr lang="en-US" dirty="0" err="1"/>
              <a:t>negativ</a:t>
            </a:r>
            <a:r>
              <a:rPr lang="en-US" dirty="0"/>
              <a:t>?</a:t>
            </a:r>
          </a:p>
          <a:p>
            <a:pPr marL="0" lvl="0" indent="0">
              <a:buNone/>
            </a:pPr>
            <a:r>
              <a:rPr lang="en-US" dirty="0"/>
              <a:t> - </a:t>
            </a:r>
            <a:r>
              <a:rPr lang="en-US" dirty="0" err="1"/>
              <a:t>Positiva</a:t>
            </a:r>
            <a:r>
              <a:rPr lang="en-US" dirty="0"/>
              <a:t> </a:t>
            </a:r>
            <a:r>
              <a:rPr lang="en-US" dirty="0" err="1"/>
              <a:t>luego</a:t>
            </a:r>
            <a:r>
              <a:rPr lang="en-US" dirty="0"/>
              <a:t> </a:t>
            </a:r>
            <a:r>
              <a:rPr lang="en-US" dirty="0" err="1"/>
              <a:t>negativa</a:t>
            </a:r>
            <a:r>
              <a:rPr lang="en-US" dirty="0"/>
              <a:t> </a:t>
            </a:r>
            <a:r>
              <a:rPr lang="en-US" dirty="0" err="1"/>
              <a:t>luego</a:t>
            </a:r>
            <a:r>
              <a:rPr lang="en-US" dirty="0"/>
              <a:t> </a:t>
            </a:r>
            <a:r>
              <a:rPr lang="en-US" dirty="0" err="1"/>
              <a:t>positiva</a:t>
            </a:r>
            <a:r>
              <a:rPr lang="en-US" dirty="0"/>
              <a:t> (sandwich) </a:t>
            </a:r>
          </a:p>
        </p:txBody>
      </p:sp>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8</a:t>
            </a:fld>
            <a:endParaRPr lang="en-US" altLang="en-US" sz="1200" dirty="0">
              <a:solidFill>
                <a:srgbClr val="898989"/>
              </a:solidFill>
            </a:endParaRPr>
          </a:p>
        </p:txBody>
      </p:sp>
    </p:spTree>
    <p:extLst>
      <p:ext uri="{BB962C8B-B14F-4D97-AF65-F5344CB8AC3E}">
        <p14:creationId xmlns:p14="http://schemas.microsoft.com/office/powerpoint/2010/main" val="3029470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en-GB" b="1" dirty="0"/>
              <a:t>Sandwich de </a:t>
            </a:r>
            <a:r>
              <a:rPr lang="en-GB" b="1" dirty="0" err="1"/>
              <a:t>commentarios</a:t>
            </a:r>
            <a:endParaRPr lang="en-GB" b="1" dirty="0"/>
          </a:p>
        </p:txBody>
      </p:sp>
      <p:pic>
        <p:nvPicPr>
          <p:cNvPr id="6" name="Picture 5"/>
          <p:cNvPicPr>
            <a:picLocks noChangeAspect="1"/>
          </p:cNvPicPr>
          <p:nvPr/>
        </p:nvPicPr>
        <p:blipFill>
          <a:blip r:embed="rId3"/>
          <a:stretch>
            <a:fillRect/>
          </a:stretch>
        </p:blipFill>
        <p:spPr>
          <a:xfrm>
            <a:off x="1393797" y="1565578"/>
            <a:ext cx="6299255" cy="4718361"/>
          </a:xfrm>
          <a:prstGeom prst="rect">
            <a:avLst/>
          </a:prstGeom>
        </p:spPr>
      </p:pic>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en-US" altLang="en-US" sz="1200" dirty="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9</a:t>
            </a:fld>
            <a:endParaRPr lang="en-US" altLang="en-US" sz="1200" dirty="0">
              <a:solidFill>
                <a:srgbClr val="898989"/>
              </a:solidFill>
            </a:endParaRPr>
          </a:p>
        </p:txBody>
      </p:sp>
    </p:spTree>
    <p:extLst>
      <p:ext uri="{BB962C8B-B14F-4D97-AF65-F5344CB8AC3E}">
        <p14:creationId xmlns:p14="http://schemas.microsoft.com/office/powerpoint/2010/main" val="3373797676"/>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4797</TotalTime>
  <Words>1948</Words>
  <Application>Microsoft Office PowerPoint</Application>
  <PresentationFormat>On-screen Show (4:3)</PresentationFormat>
  <Paragraphs>321</Paragraphs>
  <Slides>20</Slides>
  <Notes>19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20</vt:i4>
      </vt:variant>
    </vt:vector>
  </HeadingPairs>
  <TitlesOfParts>
    <vt:vector size="26" baseType="lpstr">
      <vt:lpstr>MS PGothic</vt:lpstr>
      <vt:lpstr>Arial</vt:lpstr>
      <vt:lpstr>Calibri</vt:lpstr>
      <vt:lpstr>Wingdings</vt:lpstr>
      <vt:lpstr>1_Custom Design</vt:lpstr>
      <vt:lpstr>Custom Design</vt:lpstr>
      <vt:lpstr>Competencias de Capacitación</vt:lpstr>
      <vt:lpstr>Objetivos de la sesión</vt:lpstr>
      <vt:lpstr>Buen Presentador vs. Presentador Deficiente</vt:lpstr>
      <vt:lpstr>Ejercicio de Presentación</vt:lpstr>
      <vt:lpstr>Ejercicio de Presentación</vt:lpstr>
      <vt:lpstr>PowerPoint Presentation</vt:lpstr>
      <vt:lpstr>Retroalimentación </vt:lpstr>
      <vt:lpstr>Observaciones</vt:lpstr>
      <vt:lpstr>Sandwich de commentarios</vt:lpstr>
      <vt:lpstr>Commentarios </vt:lpstr>
      <vt:lpstr>Opiniones definidas</vt:lpstr>
      <vt:lpstr>Ejercicio de opiniones</vt:lpstr>
      <vt:lpstr>Ejercicio de Opiniones</vt:lpstr>
      <vt:lpstr>Ejercicio de Opiniones</vt:lpstr>
      <vt:lpstr>PowerPoint Presentation</vt:lpstr>
      <vt:lpstr>Controle su nerviosismo</vt:lpstr>
      <vt:lpstr>Controle su nerviosismo</vt:lpstr>
      <vt:lpstr>Controle su nerviosismo</vt:lpstr>
      <vt:lpstr>Objetivos de la sesión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Uwe Rasmussen (Attorney at law)</cp:lastModifiedBy>
  <cp:revision>431</cp:revision>
  <cp:lastPrinted>2012-02-07T16:42:25Z</cp:lastPrinted>
  <dcterms:created xsi:type="dcterms:W3CDTF">2005-02-26T20:35:22Z</dcterms:created>
  <dcterms:modified xsi:type="dcterms:W3CDTF">2018-11-06T03:14:23Z</dcterms:modified>
</cp:coreProperties>
</file>